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FF1"/>
    <a:srgbClr val="0C2340"/>
    <a:srgbClr val="0C2B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6" d="100"/>
          <a:sy n="106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0908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30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31.png"/><Relationship Id="rId10" Type="http://schemas.openxmlformats.org/officeDocument/2006/relationships/image" Target="../media/image34.png"/><Relationship Id="rId4" Type="http://schemas.openxmlformats.org/officeDocument/2006/relationships/image" Target="../media/image9.png"/><Relationship Id="rId9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5.png"/><Relationship Id="rId7" Type="http://schemas.openxmlformats.org/officeDocument/2006/relationships/image" Target="../media/image3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3.png"/><Relationship Id="rId4" Type="http://schemas.openxmlformats.org/officeDocument/2006/relationships/image" Target="../media/image4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12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3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20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4.png"/><Relationship Id="rId4" Type="http://schemas.openxmlformats.org/officeDocument/2006/relationships/image" Target="../media/image15.png"/><Relationship Id="rId9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27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13.png"/><Relationship Id="rId4" Type="http://schemas.openxmlformats.org/officeDocument/2006/relationships/image" Target="../media/image17.png"/><Relationship Id="rId9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23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4572000" cy="4572000"/>
          </a:xfrm>
          <a:prstGeom prst="ellipse">
            <a:avLst/>
          </a:prstGeom>
          <a:solidFill>
            <a:srgbClr val="0D7377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400800" y="2286000"/>
            <a:ext cx="4572000" cy="4572000"/>
          </a:xfrm>
          <a:prstGeom prst="ellipse">
            <a:avLst/>
          </a:prstGeom>
          <a:solidFill>
            <a:srgbClr val="3DA660">
              <a:alpha val="10000"/>
            </a:srgbClr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/home/claude/logo-transparent.png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2291424" y="1097280"/>
            <a:ext cx="4561151" cy="99669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25603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kern="0" spc="200" dirty="0">
                <a:solidFill>
                  <a:srgbClr val="2EC4B6"/>
                </a:solidFill>
                <a:latin typeface="29LT Bukra Bold Italic" panose="000B0903020204020204" pitchFamily="34" charset="-78"/>
                <a:ea typeface="Calibri Light" pitchFamily="34" charset="-122"/>
                <a:cs typeface="29LT Bukra Bold Italic" panose="000B0903020204020204" pitchFamily="34" charset="-78"/>
              </a:rPr>
              <a:t>Empowering Digital Transformation</a:t>
            </a:r>
            <a:endParaRPr lang="en-US" sz="2200" b="1" dirty="0">
              <a:latin typeface="29LT Bukra Bold Italic" panose="000B0903020204020204" pitchFamily="34" charset="-78"/>
              <a:cs typeface="29LT Bukra Bold Italic" panose="000B0903020204020204" pitchFamily="34" charset="-78"/>
            </a:endParaRPr>
          </a:p>
        </p:txBody>
      </p:sp>
      <p:sp>
        <p:nvSpPr>
          <p:cNvPr id="6" name="Text 3"/>
          <p:cNvSpPr txBox="1"/>
          <p:nvPr/>
        </p:nvSpPr>
        <p:spPr>
          <a:xfrm>
            <a:off x="914400" y="30632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94A3B8"/>
                </a:solidFill>
                <a:latin typeface="29LT Bukra Bold Italic" panose="000B0903020204020204" pitchFamily="34" charset="-78"/>
                <a:ea typeface="Calibri Light" pitchFamily="34" charset="-122"/>
                <a:cs typeface="29LT Bukra Bold Italic" panose="000B0903020204020204" pitchFamily="34" charset="-78"/>
              </a:rPr>
              <a:t>نحو تحوّل رقمي حقيقي</a:t>
            </a:r>
            <a:endParaRPr lang="en-US" sz="1800" b="1" dirty="0">
              <a:latin typeface="29LT Bukra Bold Italic" panose="000B0903020204020204" pitchFamily="34" charset="-78"/>
              <a:cs typeface="29LT Bukra Bold Italic" panose="000B0903020204020204" pitchFamily="34" charset="-78"/>
            </a:endParaRPr>
          </a:p>
        </p:txBody>
      </p:sp>
      <p:sp>
        <p:nvSpPr>
          <p:cNvPr id="7" name="Shape 4"/>
          <p:cNvSpPr/>
          <p:nvPr/>
        </p:nvSpPr>
        <p:spPr>
          <a:xfrm>
            <a:off x="3200400" y="3749040"/>
            <a:ext cx="2743200" cy="0"/>
          </a:xfrm>
          <a:prstGeom prst="line">
            <a:avLst/>
          </a:prstGeom>
          <a:noFill/>
          <a:ln w="1905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914400" y="39319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Company Profile | ملف الشركة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914400" y="4343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Industries We Serve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0" y="27432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القطاعات التي نخدمها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40080" y="1005840"/>
            <a:ext cx="182880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188720" y="1188720"/>
            <a:ext cx="731520" cy="731520"/>
          </a:xfrm>
          <a:prstGeom prst="ellipse">
            <a:avLst/>
          </a:prstGeom>
          <a:solidFill>
            <a:srgbClr val="0C234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5880" y="1325880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2011680"/>
            <a:ext cx="1645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البناء والتشييد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2697480" y="1005840"/>
            <a:ext cx="182880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3246120" y="1188720"/>
            <a:ext cx="731520" cy="73152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3280" y="1325880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788920" y="2011680"/>
            <a:ext cx="1645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 &amp; E-comm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التجزئة والتجارة</a:t>
            </a:r>
            <a:endParaRPr lang="en-US" sz="1000" dirty="0"/>
          </a:p>
        </p:txBody>
      </p:sp>
      <p:sp>
        <p:nvSpPr>
          <p:cNvPr id="13" name="Shape 9"/>
          <p:cNvSpPr/>
          <p:nvPr/>
        </p:nvSpPr>
        <p:spPr>
          <a:xfrm>
            <a:off x="4754880" y="1005840"/>
            <a:ext cx="182880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0"/>
          <p:cNvSpPr/>
          <p:nvPr/>
        </p:nvSpPr>
        <p:spPr>
          <a:xfrm>
            <a:off x="5303520" y="1188720"/>
            <a:ext cx="731520" cy="731520"/>
          </a:xfrm>
          <a:prstGeom prst="ellipse">
            <a:avLst/>
          </a:prstGeom>
          <a:solidFill>
            <a:srgbClr val="3DA66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40680" y="1325880"/>
            <a:ext cx="457200" cy="45720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4846320" y="2011680"/>
            <a:ext cx="1645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Food &amp; Beverage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الأغذية والمشروبات</a:t>
            </a:r>
            <a:endParaRPr lang="en-US" sz="1000" dirty="0"/>
          </a:p>
        </p:txBody>
      </p:sp>
      <p:sp>
        <p:nvSpPr>
          <p:cNvPr id="17" name="Shape 12"/>
          <p:cNvSpPr/>
          <p:nvPr/>
        </p:nvSpPr>
        <p:spPr>
          <a:xfrm>
            <a:off x="6812280" y="1005840"/>
            <a:ext cx="182880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3"/>
          <p:cNvSpPr/>
          <p:nvPr/>
        </p:nvSpPr>
        <p:spPr>
          <a:xfrm>
            <a:off x="7360920" y="1188720"/>
            <a:ext cx="731520" cy="731520"/>
          </a:xfrm>
          <a:prstGeom prst="ellipse">
            <a:avLst/>
          </a:prstGeom>
          <a:solidFill>
            <a:srgbClr val="1A9CA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98080" y="1325880"/>
            <a:ext cx="457200" cy="45720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6903720" y="2011680"/>
            <a:ext cx="1645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النقل واللوجستيات</a:t>
            </a:r>
            <a:endParaRPr lang="en-US" sz="1000" dirty="0"/>
          </a:p>
        </p:txBody>
      </p:sp>
      <p:sp>
        <p:nvSpPr>
          <p:cNvPr id="21" name="Shape 15"/>
          <p:cNvSpPr/>
          <p:nvPr/>
        </p:nvSpPr>
        <p:spPr>
          <a:xfrm>
            <a:off x="640080" y="2971800"/>
            <a:ext cx="182880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6"/>
          <p:cNvSpPr/>
          <p:nvPr/>
        </p:nvSpPr>
        <p:spPr>
          <a:xfrm>
            <a:off x="1188720" y="3154680"/>
            <a:ext cx="731520" cy="731520"/>
          </a:xfrm>
          <a:prstGeom prst="ellipse">
            <a:avLst/>
          </a:prstGeom>
          <a:solidFill>
            <a:srgbClr val="0C234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25880" y="3291840"/>
            <a:ext cx="457200" cy="457200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731520" y="3977640"/>
            <a:ext cx="1645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Healthcare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الرعاية الصحية</a:t>
            </a:r>
            <a:endParaRPr lang="en-US" sz="1000" dirty="0"/>
          </a:p>
        </p:txBody>
      </p:sp>
      <p:sp>
        <p:nvSpPr>
          <p:cNvPr id="25" name="Shape 18"/>
          <p:cNvSpPr/>
          <p:nvPr/>
        </p:nvSpPr>
        <p:spPr>
          <a:xfrm>
            <a:off x="2697480" y="2971800"/>
            <a:ext cx="182880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19"/>
          <p:cNvSpPr/>
          <p:nvPr/>
        </p:nvSpPr>
        <p:spPr>
          <a:xfrm>
            <a:off x="3246120" y="3154680"/>
            <a:ext cx="731520" cy="73152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83280" y="3291840"/>
            <a:ext cx="457200" cy="457200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2788920" y="3977640"/>
            <a:ext cx="1645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التعليم</a:t>
            </a:r>
            <a:endParaRPr lang="en-US" sz="1000" dirty="0"/>
          </a:p>
        </p:txBody>
      </p:sp>
      <p:sp>
        <p:nvSpPr>
          <p:cNvPr id="29" name="Shape 21"/>
          <p:cNvSpPr/>
          <p:nvPr/>
        </p:nvSpPr>
        <p:spPr>
          <a:xfrm>
            <a:off x="4754880" y="2971800"/>
            <a:ext cx="182880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2"/>
          <p:cNvSpPr/>
          <p:nvPr/>
        </p:nvSpPr>
        <p:spPr>
          <a:xfrm>
            <a:off x="5303520" y="3154680"/>
            <a:ext cx="731520" cy="731520"/>
          </a:xfrm>
          <a:prstGeom prst="ellipse">
            <a:avLst/>
          </a:prstGeom>
          <a:solidFill>
            <a:srgbClr val="3DA66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1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40680" y="3291840"/>
            <a:ext cx="457200" cy="457200"/>
          </a:xfrm>
          <a:prstGeom prst="rect">
            <a:avLst/>
          </a:prstGeom>
        </p:spPr>
      </p:pic>
      <p:sp>
        <p:nvSpPr>
          <p:cNvPr id="32" name="Text 23"/>
          <p:cNvSpPr/>
          <p:nvPr/>
        </p:nvSpPr>
        <p:spPr>
          <a:xfrm>
            <a:off x="4846320" y="3977640"/>
            <a:ext cx="1645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Manufacturing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التصنيع</a:t>
            </a:r>
            <a:endParaRPr lang="en-US" sz="1000" dirty="0"/>
          </a:p>
        </p:txBody>
      </p:sp>
      <p:sp>
        <p:nvSpPr>
          <p:cNvPr id="33" name="Shape 24"/>
          <p:cNvSpPr/>
          <p:nvPr/>
        </p:nvSpPr>
        <p:spPr>
          <a:xfrm>
            <a:off x="6812280" y="2971800"/>
            <a:ext cx="182880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25"/>
          <p:cNvSpPr/>
          <p:nvPr/>
        </p:nvSpPr>
        <p:spPr>
          <a:xfrm>
            <a:off x="7360920" y="3154680"/>
            <a:ext cx="731520" cy="731520"/>
          </a:xfrm>
          <a:prstGeom prst="ellipse">
            <a:avLst/>
          </a:prstGeom>
          <a:solidFill>
            <a:srgbClr val="1A9CA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5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98080" y="3291840"/>
            <a:ext cx="457200" cy="457200"/>
          </a:xfrm>
          <a:prstGeom prst="rect">
            <a:avLst/>
          </a:prstGeom>
        </p:spPr>
      </p:pic>
      <p:sp>
        <p:nvSpPr>
          <p:cNvPr id="36" name="Text 26"/>
          <p:cNvSpPr/>
          <p:nvPr/>
        </p:nvSpPr>
        <p:spPr>
          <a:xfrm>
            <a:off x="6903720" y="3977640"/>
            <a:ext cx="1645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 Svcs</a:t>
            </a:r>
            <a:endParaRPr lang="en-US" sz="1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الخدمات المهنية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C23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2743200"/>
            <a:ext cx="3657600" cy="3657600"/>
          </a:xfrm>
          <a:prstGeom prst="ellipse">
            <a:avLst/>
          </a:prstGeom>
          <a:solidFill>
            <a:srgbClr val="0D7377">
              <a:alpha val="1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32004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Origin Logic?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82296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2EC4B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لماذا أوريجن لوجيك؟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640080" y="1417320"/>
            <a:ext cx="2606040" cy="1463040"/>
          </a:xfrm>
          <a:prstGeom prst="rect">
            <a:avLst/>
          </a:prstGeom>
          <a:solidFill>
            <a:schemeClr val="tx2">
              <a:lumMod val="75000"/>
              <a:alpha val="92000"/>
            </a:schemeClr>
          </a:solidFill>
          <a:ln w="1016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55448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34440" y="15087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DEF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Cloud-Native SaaS</a:t>
            </a:r>
            <a:endParaRPr lang="en-US" sz="1200" dirty="0">
              <a:solidFill>
                <a:srgbClr val="EDEFF1"/>
              </a:solidFill>
            </a:endParaRPr>
          </a:p>
        </p:txBody>
      </p:sp>
      <p:sp>
        <p:nvSpPr>
          <p:cNvPr id="8" name="Text 5"/>
          <p:cNvSpPr/>
          <p:nvPr/>
        </p:nvSpPr>
        <p:spPr>
          <a:xfrm>
            <a:off x="1234440" y="17830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EC4B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منصة سحابية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777240" y="210312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Scalable, always-available cloud infrastructure with enterprise-grade security</a:t>
            </a:r>
            <a:endParaRPr lang="en-US" sz="900" dirty="0"/>
          </a:p>
        </p:txBody>
      </p:sp>
      <p:sp>
        <p:nvSpPr>
          <p:cNvPr id="10" name="Shape 7"/>
          <p:cNvSpPr/>
          <p:nvPr/>
        </p:nvSpPr>
        <p:spPr>
          <a:xfrm>
            <a:off x="3474720" y="1417320"/>
            <a:ext cx="2606040" cy="1463040"/>
          </a:xfrm>
          <a:prstGeom prst="rect">
            <a:avLst/>
          </a:prstGeom>
          <a:solidFill>
            <a:schemeClr val="tx2">
              <a:lumMod val="75000"/>
              <a:alpha val="92000"/>
            </a:schemeClr>
          </a:solidFill>
          <a:ln w="1016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1880" y="155448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069080" y="15087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DEF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Modular &amp; Flexible</a:t>
            </a:r>
            <a:endParaRPr lang="en-US" sz="1200" dirty="0">
              <a:solidFill>
                <a:srgbClr val="EDEFF1"/>
              </a:solidFill>
            </a:endParaRPr>
          </a:p>
        </p:txBody>
      </p:sp>
      <p:sp>
        <p:nvSpPr>
          <p:cNvPr id="13" name="Text 9"/>
          <p:cNvSpPr/>
          <p:nvPr/>
        </p:nvSpPr>
        <p:spPr>
          <a:xfrm>
            <a:off x="4069080" y="17830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EC4B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حلول مرنة ومتكاملة</a:t>
            </a:r>
            <a:endParaRPr lang="en-US" sz="1000" dirty="0"/>
          </a:p>
        </p:txBody>
      </p:sp>
      <p:sp>
        <p:nvSpPr>
          <p:cNvPr id="14" name="Text 10"/>
          <p:cNvSpPr/>
          <p:nvPr/>
        </p:nvSpPr>
        <p:spPr>
          <a:xfrm>
            <a:off x="3611880" y="210312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Pick only the modules you need — scale as you grow, no bloated packages</a:t>
            </a:r>
            <a:endParaRPr lang="en-US" sz="900" dirty="0"/>
          </a:p>
        </p:txBody>
      </p:sp>
      <p:sp>
        <p:nvSpPr>
          <p:cNvPr id="15" name="Shape 11"/>
          <p:cNvSpPr/>
          <p:nvPr/>
        </p:nvSpPr>
        <p:spPr>
          <a:xfrm>
            <a:off x="6309360" y="1417320"/>
            <a:ext cx="2606040" cy="1463040"/>
          </a:xfrm>
          <a:prstGeom prst="rect">
            <a:avLst/>
          </a:prstGeom>
          <a:solidFill>
            <a:schemeClr val="tx2">
              <a:lumMod val="75000"/>
              <a:alpha val="92000"/>
            </a:schemeClr>
          </a:solidFill>
          <a:ln w="1016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6520" y="1554480"/>
            <a:ext cx="365760" cy="3657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903720" y="15087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DEF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MENA</a:t>
            </a:r>
            <a:endParaRPr lang="en-US" sz="1200" dirty="0">
              <a:solidFill>
                <a:srgbClr val="EDEFF1"/>
              </a:solidFill>
            </a:endParaRPr>
          </a:p>
        </p:txBody>
      </p:sp>
      <p:sp>
        <p:nvSpPr>
          <p:cNvPr id="18" name="Text 13"/>
          <p:cNvSpPr/>
          <p:nvPr/>
        </p:nvSpPr>
        <p:spPr>
          <a:xfrm>
            <a:off x="6903720" y="17830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EC4B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مصمم للمنطقة</a:t>
            </a:r>
            <a:endParaRPr lang="en-US" sz="1000" dirty="0"/>
          </a:p>
        </p:txBody>
      </p:sp>
      <p:sp>
        <p:nvSpPr>
          <p:cNvPr id="19" name="Text 14"/>
          <p:cNvSpPr/>
          <p:nvPr/>
        </p:nvSpPr>
        <p:spPr>
          <a:xfrm>
            <a:off x="6446520" y="210312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Arabic-first interfaces, regional compliance, and GCC market understanding</a:t>
            </a:r>
            <a:endParaRPr lang="en-US" sz="900" dirty="0"/>
          </a:p>
        </p:txBody>
      </p:sp>
      <p:sp>
        <p:nvSpPr>
          <p:cNvPr id="20" name="Shape 15"/>
          <p:cNvSpPr/>
          <p:nvPr/>
        </p:nvSpPr>
        <p:spPr>
          <a:xfrm>
            <a:off x="640080" y="3108960"/>
            <a:ext cx="2606040" cy="1463040"/>
          </a:xfrm>
          <a:prstGeom prst="rect">
            <a:avLst/>
          </a:prstGeom>
          <a:solidFill>
            <a:schemeClr val="tx2">
              <a:lumMod val="75000"/>
              <a:alpha val="92000"/>
            </a:schemeClr>
          </a:solidFill>
          <a:ln w="1016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" y="3246120"/>
            <a:ext cx="365760" cy="3657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234440" y="32004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DEF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 Approach</a:t>
            </a:r>
            <a:endParaRPr lang="en-US" sz="1200" dirty="0">
              <a:solidFill>
                <a:srgbClr val="EDEFF1"/>
              </a:solidFill>
            </a:endParaRPr>
          </a:p>
        </p:txBody>
      </p:sp>
      <p:sp>
        <p:nvSpPr>
          <p:cNvPr id="23" name="Text 17"/>
          <p:cNvSpPr/>
          <p:nvPr/>
        </p:nvSpPr>
        <p:spPr>
          <a:xfrm>
            <a:off x="1234440" y="34747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EC4B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نهج الشراكة</a:t>
            </a:r>
            <a:endParaRPr lang="en-US" sz="1000" dirty="0"/>
          </a:p>
        </p:txBody>
      </p:sp>
      <p:sp>
        <p:nvSpPr>
          <p:cNvPr id="24" name="Text 18"/>
          <p:cNvSpPr/>
          <p:nvPr/>
        </p:nvSpPr>
        <p:spPr>
          <a:xfrm>
            <a:off x="777240" y="37947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We don't just sell software — we partner with you for long-term digital success</a:t>
            </a:r>
            <a:endParaRPr lang="en-US" sz="900" dirty="0"/>
          </a:p>
        </p:txBody>
      </p:sp>
      <p:sp>
        <p:nvSpPr>
          <p:cNvPr id="25" name="Shape 19"/>
          <p:cNvSpPr/>
          <p:nvPr/>
        </p:nvSpPr>
        <p:spPr>
          <a:xfrm>
            <a:off x="3474720" y="3108960"/>
            <a:ext cx="2606040" cy="1463040"/>
          </a:xfrm>
          <a:prstGeom prst="rect">
            <a:avLst/>
          </a:prstGeom>
          <a:solidFill>
            <a:schemeClr val="tx2">
              <a:lumMod val="75000"/>
              <a:alpha val="92000"/>
            </a:schemeClr>
          </a:solidFill>
          <a:ln w="1016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11880" y="3246120"/>
            <a:ext cx="365760" cy="36576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4069080" y="32004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DEF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Deployment</a:t>
            </a:r>
            <a:endParaRPr lang="en-US" sz="1200" dirty="0">
              <a:solidFill>
                <a:srgbClr val="EDEFF1"/>
              </a:solidFill>
            </a:endParaRPr>
          </a:p>
        </p:txBody>
      </p:sp>
      <p:sp>
        <p:nvSpPr>
          <p:cNvPr id="28" name="Text 21"/>
          <p:cNvSpPr/>
          <p:nvPr/>
        </p:nvSpPr>
        <p:spPr>
          <a:xfrm>
            <a:off x="4069080" y="34747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EC4B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تطبيق سريع</a:t>
            </a:r>
            <a:endParaRPr lang="en-US" sz="1000" dirty="0"/>
          </a:p>
        </p:txBody>
      </p:sp>
      <p:sp>
        <p:nvSpPr>
          <p:cNvPr id="29" name="Text 22"/>
          <p:cNvSpPr/>
          <p:nvPr/>
        </p:nvSpPr>
        <p:spPr>
          <a:xfrm>
            <a:off x="3611880" y="37947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Get up and running fast with our proven implementation methodology</a:t>
            </a:r>
            <a:endParaRPr lang="en-US" sz="900" dirty="0"/>
          </a:p>
        </p:txBody>
      </p:sp>
      <p:sp>
        <p:nvSpPr>
          <p:cNvPr id="30" name="Shape 23"/>
          <p:cNvSpPr/>
          <p:nvPr/>
        </p:nvSpPr>
        <p:spPr>
          <a:xfrm>
            <a:off x="6309360" y="3108960"/>
            <a:ext cx="2606040" cy="1463040"/>
          </a:xfrm>
          <a:prstGeom prst="rect">
            <a:avLst/>
          </a:prstGeom>
          <a:solidFill>
            <a:schemeClr val="tx2">
              <a:lumMod val="75000"/>
              <a:alpha val="92000"/>
            </a:schemeClr>
          </a:solidFill>
          <a:ln w="1016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46520" y="3246120"/>
            <a:ext cx="365760" cy="36576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6903720" y="32004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DEF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Support</a:t>
            </a:r>
            <a:endParaRPr lang="en-US" sz="1200" dirty="0">
              <a:solidFill>
                <a:srgbClr val="EDEFF1"/>
              </a:solidFill>
            </a:endParaRPr>
          </a:p>
        </p:txBody>
      </p:sp>
      <p:sp>
        <p:nvSpPr>
          <p:cNvPr id="33" name="Text 25"/>
          <p:cNvSpPr/>
          <p:nvPr/>
        </p:nvSpPr>
        <p:spPr>
          <a:xfrm>
            <a:off x="6903720" y="34747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EC4B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دعم متواصل</a:t>
            </a:r>
            <a:endParaRPr lang="en-US" sz="1000" dirty="0"/>
          </a:p>
        </p:txBody>
      </p:sp>
      <p:sp>
        <p:nvSpPr>
          <p:cNvPr id="34" name="Text 26"/>
          <p:cNvSpPr/>
          <p:nvPr/>
        </p:nvSpPr>
        <p:spPr>
          <a:xfrm>
            <a:off x="6446520" y="37947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24/7 technical support with local teams who understand your business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Technology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0" y="27432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التقنيات المستخدمة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40080" y="1005840"/>
            <a:ext cx="7863840" cy="82296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1005840"/>
            <a:ext cx="54864" cy="822960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1188720"/>
            <a:ext cx="411480" cy="4114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554480" y="107899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Architecture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1554480" y="1389888"/>
            <a:ext cx="6675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Microservices, containerized deployments, auto-scaling infrastructure for maximum reliability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640080" y="2011680"/>
            <a:ext cx="7863840" cy="82296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640080" y="2011680"/>
            <a:ext cx="54864" cy="822960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120" y="219456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554480" y="208483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First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1554480" y="2395728"/>
            <a:ext cx="6675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End-to-end encryption, role-based access, regular audits, and compliance with regional data protection regulations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640080" y="3017520"/>
            <a:ext cx="7863840" cy="82296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640080" y="3017520"/>
            <a:ext cx="54864" cy="822960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0120" y="3200400"/>
            <a:ext cx="411480" cy="41148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554480" y="309067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API-Driven Integration</a:t>
            </a:r>
            <a:endParaRPr lang="en-US" sz="1300" dirty="0"/>
          </a:p>
        </p:txBody>
      </p:sp>
      <p:sp>
        <p:nvSpPr>
          <p:cNvPr id="19" name="Text 14"/>
          <p:cNvSpPr/>
          <p:nvPr/>
        </p:nvSpPr>
        <p:spPr>
          <a:xfrm>
            <a:off x="1554480" y="3401568"/>
            <a:ext cx="6675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RESTful APIs enabling seamless integration with payment gateways, logistics partners, and third-party systems</a:t>
            </a:r>
            <a:endParaRPr lang="en-US" sz="1000" dirty="0"/>
          </a:p>
        </p:txBody>
      </p:sp>
      <p:sp>
        <p:nvSpPr>
          <p:cNvPr id="20" name="Shape 15"/>
          <p:cNvSpPr/>
          <p:nvPr/>
        </p:nvSpPr>
        <p:spPr>
          <a:xfrm>
            <a:off x="640080" y="4023360"/>
            <a:ext cx="7863840" cy="82296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6"/>
          <p:cNvSpPr/>
          <p:nvPr/>
        </p:nvSpPr>
        <p:spPr>
          <a:xfrm>
            <a:off x="640080" y="4023360"/>
            <a:ext cx="54864" cy="822960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0120" y="4206240"/>
            <a:ext cx="411480" cy="41148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1554480" y="409651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Multi-Platform</a:t>
            </a:r>
            <a:endParaRPr lang="en-US" sz="1300" dirty="0"/>
          </a:p>
        </p:txBody>
      </p:sp>
      <p:sp>
        <p:nvSpPr>
          <p:cNvPr id="24" name="Text 18"/>
          <p:cNvSpPr/>
          <p:nvPr/>
        </p:nvSpPr>
        <p:spPr>
          <a:xfrm>
            <a:off x="1554480" y="4407408"/>
            <a:ext cx="6675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Responsive web apps and native mobile applications for iOS and Android — one codebase, every device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 Work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0" y="27432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كيف نعمل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640080" y="7772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Our proven engagement methodology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777240" y="1325880"/>
            <a:ext cx="731520" cy="73152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77240" y="13258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554480" y="1691640"/>
            <a:ext cx="50292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2286000"/>
            <a:ext cx="1417320" cy="24688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" y="2377440"/>
            <a:ext cx="1325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" y="2697480"/>
            <a:ext cx="1325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7377"/>
                </a:solidFill>
                <a:latin typeface="Times New Roman" panose="02020603050405020304" pitchFamily="18" charset="0"/>
                <a:ea typeface="Calibri Light" pitchFamily="34" charset="-122"/>
                <a:cs typeface="Times New Roman" panose="02020603050405020304" pitchFamily="18" charset="0"/>
              </a:rPr>
              <a:t>الاكتشاف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548640" y="3063240"/>
            <a:ext cx="12344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00" b="1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Deep-dive into your business needs, pain points, and goals</a:t>
            </a:r>
            <a:endParaRPr lang="en-US" sz="900" b="1" dirty="0"/>
          </a:p>
        </p:txBody>
      </p:sp>
      <p:sp>
        <p:nvSpPr>
          <p:cNvPr id="13" name="Shape 11"/>
          <p:cNvSpPr/>
          <p:nvPr/>
        </p:nvSpPr>
        <p:spPr>
          <a:xfrm>
            <a:off x="2468880" y="1325880"/>
            <a:ext cx="731520" cy="73152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468880" y="13258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3246120" y="1691640"/>
            <a:ext cx="50292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2148840" y="2286000"/>
            <a:ext cx="1417320" cy="24688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194560" y="2377440"/>
            <a:ext cx="1325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 Design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194560" y="2697480"/>
            <a:ext cx="1325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7377"/>
                </a:solidFill>
                <a:latin typeface="Times New Roman" panose="02020603050405020304" pitchFamily="18" charset="0"/>
                <a:ea typeface="Calibri Light" pitchFamily="34" charset="-122"/>
                <a:cs typeface="Times New Roman" panose="02020603050405020304" pitchFamily="18" charset="0"/>
              </a:rPr>
              <a:t>التصميم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2240280" y="3063240"/>
            <a:ext cx="12344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00" b="1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Tailor the right product configuration and integration plan</a:t>
            </a:r>
            <a:endParaRPr lang="en-US" sz="900" b="1" dirty="0"/>
          </a:p>
        </p:txBody>
      </p:sp>
      <p:sp>
        <p:nvSpPr>
          <p:cNvPr id="20" name="Shape 18"/>
          <p:cNvSpPr/>
          <p:nvPr/>
        </p:nvSpPr>
        <p:spPr>
          <a:xfrm>
            <a:off x="4160520" y="1325880"/>
            <a:ext cx="731520" cy="73152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160520" y="13258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937760" y="1691640"/>
            <a:ext cx="50292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3840480" y="2286000"/>
            <a:ext cx="1417320" cy="24688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886200" y="2377440"/>
            <a:ext cx="1325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886200" y="2697480"/>
            <a:ext cx="1325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7377"/>
                </a:solidFill>
                <a:latin typeface="Times New Roman" panose="02020603050405020304" pitchFamily="18" charset="0"/>
                <a:ea typeface="Calibri Light" pitchFamily="34" charset="-122"/>
                <a:cs typeface="Times New Roman" panose="02020603050405020304" pitchFamily="18" charset="0"/>
              </a:rPr>
              <a:t>التطبيق</a:t>
            </a: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3931920" y="3063240"/>
            <a:ext cx="12344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00" b="1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Agile deployment with continuous client feedback and testing</a:t>
            </a:r>
            <a:endParaRPr lang="en-US" sz="900" b="1" dirty="0"/>
          </a:p>
        </p:txBody>
      </p:sp>
      <p:sp>
        <p:nvSpPr>
          <p:cNvPr id="27" name="Shape 25"/>
          <p:cNvSpPr/>
          <p:nvPr/>
        </p:nvSpPr>
        <p:spPr>
          <a:xfrm>
            <a:off x="5852160" y="1325880"/>
            <a:ext cx="731520" cy="73152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852160" y="13258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29" name="Shape 27"/>
          <p:cNvSpPr/>
          <p:nvPr/>
        </p:nvSpPr>
        <p:spPr>
          <a:xfrm>
            <a:off x="6629400" y="1691640"/>
            <a:ext cx="50292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5532120" y="2286000"/>
            <a:ext cx="1417320" cy="24688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5577840" y="2377440"/>
            <a:ext cx="1325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577840" y="2697480"/>
            <a:ext cx="1325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7377"/>
                </a:solidFill>
                <a:latin typeface="Times New Roman" panose="02020603050405020304" pitchFamily="18" charset="0"/>
                <a:ea typeface="Calibri Light" pitchFamily="34" charset="-122"/>
                <a:cs typeface="Times New Roman" panose="02020603050405020304" pitchFamily="18" charset="0"/>
              </a:rPr>
              <a:t>التدريب</a:t>
            </a: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5623560" y="3063240"/>
            <a:ext cx="12344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00" b="1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Hands-on training for your team to ensure full adoption</a:t>
            </a:r>
            <a:endParaRPr lang="en-US" sz="900" b="1" dirty="0"/>
          </a:p>
        </p:txBody>
      </p:sp>
      <p:sp>
        <p:nvSpPr>
          <p:cNvPr id="34" name="Shape 32"/>
          <p:cNvSpPr/>
          <p:nvPr/>
        </p:nvSpPr>
        <p:spPr>
          <a:xfrm>
            <a:off x="7543800" y="1325880"/>
            <a:ext cx="731520" cy="73152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7543800" y="13258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800" dirty="0"/>
          </a:p>
        </p:txBody>
      </p:sp>
      <p:sp>
        <p:nvSpPr>
          <p:cNvPr id="36" name="Shape 34"/>
          <p:cNvSpPr/>
          <p:nvPr/>
        </p:nvSpPr>
        <p:spPr>
          <a:xfrm>
            <a:off x="7223760" y="2286000"/>
            <a:ext cx="1417320" cy="24688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7269480" y="2377440"/>
            <a:ext cx="1325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Go-Live &amp; Support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7269480" y="2697480"/>
            <a:ext cx="1325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7377"/>
                </a:solidFill>
                <a:latin typeface="Times New Roman" panose="02020603050405020304" pitchFamily="18" charset="0"/>
                <a:ea typeface="Calibri Light" pitchFamily="34" charset="-122"/>
                <a:cs typeface="Times New Roman" panose="02020603050405020304" pitchFamily="18" charset="0"/>
              </a:rPr>
              <a:t>الإطلاق والدعم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 37"/>
          <p:cNvSpPr/>
          <p:nvPr/>
        </p:nvSpPr>
        <p:spPr>
          <a:xfrm>
            <a:off x="7315200" y="3063240"/>
            <a:ext cx="12344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00" b="1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Launch with confidence and ongoing dedicated support</a:t>
            </a:r>
            <a:endParaRPr lang="en-US" sz="9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0" y="27432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نموذج الأعمال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40080" y="1005840"/>
            <a:ext cx="3749040" cy="3657600"/>
          </a:xfrm>
          <a:prstGeom prst="rect">
            <a:avLst/>
          </a:prstGeom>
          <a:solidFill>
            <a:srgbClr val="F4F8FA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1005840"/>
            <a:ext cx="3749040" cy="502920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100584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SaaS Subscription | </a:t>
            </a:r>
            <a:r>
              <a:rPr lang="en-US" sz="1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اشتراك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14400" y="1691640"/>
            <a:ext cx="32004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Monthly or annual subscription plans</a:t>
            </a:r>
            <a:endParaRPr lang="en-US" sz="11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Tiered pricing based on modules &amp; users</a:t>
            </a:r>
            <a:endParaRPr lang="en-US" sz="11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Automatic updates &amp; maintenance included</a:t>
            </a:r>
            <a:endParaRPr lang="en-US" sz="11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Cloud-hosted with 99.9% uptime SLA</a:t>
            </a:r>
            <a:endParaRPr lang="en-US" sz="11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Scalable as your business grows</a:t>
            </a:r>
            <a:endParaRPr lang="en-US" sz="11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No upfront hardware investment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1005840"/>
            <a:ext cx="3749040" cy="3657600"/>
          </a:xfrm>
          <a:prstGeom prst="rect">
            <a:avLst/>
          </a:prstGeom>
          <a:solidFill>
            <a:srgbClr val="F4F8FA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754880" y="1005840"/>
            <a:ext cx="3749040" cy="502920"/>
          </a:xfrm>
          <a:prstGeom prst="rect">
            <a:avLst/>
          </a:prstGeom>
          <a:solidFill>
            <a:srgbClr val="3DA6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54880" y="100584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Development | تطوير مخصص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029200" y="1691640"/>
            <a:ext cx="32004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Bespoke modules for unique workflows</a:t>
            </a:r>
            <a:endParaRPr lang="en-US" sz="11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White-label solutions for partners</a:t>
            </a:r>
            <a:endParaRPr lang="en-US" sz="11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System integration &amp; API development</a:t>
            </a:r>
            <a:endParaRPr lang="en-US" sz="11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Legacy system migration services</a:t>
            </a:r>
            <a:endParaRPr lang="en-US" sz="11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Dedicated project team &amp; timeline</a:t>
            </a:r>
            <a:endParaRPr lang="en-US" sz="1100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Full IP ownership options available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C23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914400"/>
            <a:ext cx="4572000" cy="4572000"/>
          </a:xfrm>
          <a:prstGeom prst="ellipse">
            <a:avLst/>
          </a:prstGeom>
          <a:solidFill>
            <a:srgbClr val="0D7377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858000" y="-914400"/>
            <a:ext cx="3657600" cy="3657600"/>
          </a:xfrm>
          <a:prstGeom prst="ellipse">
            <a:avLst/>
          </a:prstGeom>
          <a:solidFill>
            <a:srgbClr val="3DA660">
              <a:alpha val="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32004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Opportunity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640080" y="82296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2EC4B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فرصة السوق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1463040"/>
            <a:ext cx="2606040" cy="201168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1600200"/>
            <a:ext cx="2606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$3.2B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822960" y="2331720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GCC ERP Market</a:t>
            </a:r>
            <a:endParaRPr lang="en-US" sz="1100" dirty="0">
              <a:solidFill>
                <a:srgbClr val="0C2B45"/>
              </a:solidFill>
            </a:endParaRPr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by 2028</a:t>
            </a:r>
            <a:endParaRPr lang="en-US" sz="1100" dirty="0">
              <a:solidFill>
                <a:srgbClr val="0C2B45"/>
              </a:solidFill>
            </a:endParaRPr>
          </a:p>
        </p:txBody>
      </p:sp>
      <p:sp>
        <p:nvSpPr>
          <p:cNvPr id="9" name="Text 7"/>
          <p:cNvSpPr/>
          <p:nvPr/>
        </p:nvSpPr>
        <p:spPr>
          <a:xfrm>
            <a:off x="822960" y="2880360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سوق ERP الخليجي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474720" y="1463040"/>
            <a:ext cx="2606040" cy="201168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474720" y="1600200"/>
            <a:ext cx="2606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$5.5B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3657600" y="2331720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MENA E-comm</a:t>
            </a:r>
            <a:endParaRPr lang="en-US" sz="1100" dirty="0">
              <a:solidFill>
                <a:srgbClr val="0C2B45"/>
              </a:solidFill>
            </a:endParaRPr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Logistics 2027</a:t>
            </a:r>
            <a:endParaRPr lang="en-US" sz="1100" dirty="0">
              <a:solidFill>
                <a:srgbClr val="0C2B45"/>
              </a:solidFill>
            </a:endParaRPr>
          </a:p>
        </p:txBody>
      </p:sp>
      <p:sp>
        <p:nvSpPr>
          <p:cNvPr id="13" name="Text 11"/>
          <p:cNvSpPr/>
          <p:nvPr/>
        </p:nvSpPr>
        <p:spPr>
          <a:xfrm>
            <a:off x="3657600" y="2880360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لوجستيات التجارة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309360" y="1463040"/>
            <a:ext cx="2606040" cy="201168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309360" y="1600200"/>
            <a:ext cx="2606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25%+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6492240" y="2331720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Annual Growth</a:t>
            </a:r>
            <a:endParaRPr lang="en-US" sz="1100" dirty="0">
              <a:solidFill>
                <a:srgbClr val="0C2B45"/>
              </a:solidFill>
            </a:endParaRPr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 Saudi Digital</a:t>
            </a:r>
            <a:endParaRPr lang="en-US" sz="1100" dirty="0">
              <a:solidFill>
                <a:srgbClr val="0C2B45"/>
              </a:solidFill>
            </a:endParaRPr>
          </a:p>
        </p:txBody>
      </p:sp>
      <p:sp>
        <p:nvSpPr>
          <p:cNvPr id="17" name="Text 15"/>
          <p:cNvSpPr/>
          <p:nvPr/>
        </p:nvSpPr>
        <p:spPr>
          <a:xfrm>
            <a:off x="6492240" y="2880360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نمو سنوي رقمي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1371600" y="3749040"/>
            <a:ext cx="6400800" cy="1005840"/>
          </a:xfrm>
          <a:prstGeom prst="rect">
            <a:avLst/>
          </a:prstGeom>
          <a:solidFill>
            <a:srgbClr val="0D7377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554480" y="3794760"/>
            <a:ext cx="6035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Aligned with Saudi Vision 2030 </a:t>
            </a:r>
            <a:r>
              <a:rPr lang="en-US" sz="11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— Digital transformation is at the heart of the Kingdom's economic diversification strategy. Origin Logic's products are designed to serve this growing demand.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Advantages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0" y="27432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المزايا التنافسية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40080" y="960120"/>
            <a:ext cx="786384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114300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17320" y="103327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All-in-one ecosystem (ERP + Marketplace + LMS)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846320" y="1033272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vs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5212080" y="103327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Single-product vendors requiring multiple integrations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1417320" y="1417320"/>
            <a:ext cx="365760" cy="2743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640080" y="1965960"/>
            <a:ext cx="786384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214884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417320" y="203911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Arabic-first, built for GCC compliance</a:t>
            </a:r>
            <a:endParaRPr lang="en-US" sz="1100" dirty="0"/>
          </a:p>
        </p:txBody>
      </p:sp>
      <p:sp>
        <p:nvSpPr>
          <p:cNvPr id="14" name="Text 10"/>
          <p:cNvSpPr/>
          <p:nvPr/>
        </p:nvSpPr>
        <p:spPr>
          <a:xfrm>
            <a:off x="4846320" y="2039112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vs</a:t>
            </a:r>
            <a:endParaRPr lang="en-US" sz="1000" dirty="0"/>
          </a:p>
        </p:txBody>
      </p:sp>
      <p:sp>
        <p:nvSpPr>
          <p:cNvPr id="15" name="Text 11"/>
          <p:cNvSpPr/>
          <p:nvPr/>
        </p:nvSpPr>
        <p:spPr>
          <a:xfrm>
            <a:off x="5212080" y="203911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Translated Western products with poor localization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1417320" y="2423160"/>
            <a:ext cx="365760" cy="2743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640080" y="2971800"/>
            <a:ext cx="786384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3154680"/>
            <a:ext cx="411480" cy="41148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417320" y="304495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Modular pricing — pay only for what you need</a:t>
            </a:r>
            <a:endParaRPr lang="en-US" sz="1100" dirty="0"/>
          </a:p>
        </p:txBody>
      </p:sp>
      <p:sp>
        <p:nvSpPr>
          <p:cNvPr id="20" name="Text 15"/>
          <p:cNvSpPr/>
          <p:nvPr/>
        </p:nvSpPr>
        <p:spPr>
          <a:xfrm>
            <a:off x="4846320" y="3044952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vs</a:t>
            </a:r>
            <a:endParaRPr lang="en-US" sz="1000" dirty="0"/>
          </a:p>
        </p:txBody>
      </p:sp>
      <p:sp>
        <p:nvSpPr>
          <p:cNvPr id="21" name="Text 16"/>
          <p:cNvSpPr/>
          <p:nvPr/>
        </p:nvSpPr>
        <p:spPr>
          <a:xfrm>
            <a:off x="5212080" y="304495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Bloated enterprise pricing with unused modules</a:t>
            </a:r>
            <a:endParaRPr lang="en-US" sz="1000" dirty="0"/>
          </a:p>
        </p:txBody>
      </p:sp>
      <p:sp>
        <p:nvSpPr>
          <p:cNvPr id="22" name="Shape 17"/>
          <p:cNvSpPr/>
          <p:nvPr/>
        </p:nvSpPr>
        <p:spPr>
          <a:xfrm>
            <a:off x="1417320" y="3429000"/>
            <a:ext cx="365760" cy="2743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Shape 18"/>
          <p:cNvSpPr/>
          <p:nvPr/>
        </p:nvSpPr>
        <p:spPr>
          <a:xfrm>
            <a:off x="640080" y="3977640"/>
            <a:ext cx="786384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960" y="4160520"/>
            <a:ext cx="411480" cy="41148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417320" y="405079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Agile team with rapid deployment capability</a:t>
            </a:r>
            <a:endParaRPr lang="en-US" sz="1100" dirty="0"/>
          </a:p>
        </p:txBody>
      </p:sp>
      <p:sp>
        <p:nvSpPr>
          <p:cNvPr id="26" name="Text 20"/>
          <p:cNvSpPr/>
          <p:nvPr/>
        </p:nvSpPr>
        <p:spPr>
          <a:xfrm>
            <a:off x="4846320" y="4050792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vs</a:t>
            </a:r>
            <a:endParaRPr lang="en-US" sz="1000" dirty="0"/>
          </a:p>
        </p:txBody>
      </p:sp>
      <p:sp>
        <p:nvSpPr>
          <p:cNvPr id="27" name="Text 21"/>
          <p:cNvSpPr/>
          <p:nvPr/>
        </p:nvSpPr>
        <p:spPr>
          <a:xfrm>
            <a:off x="5212080" y="405079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Large vendors with 6-12 month implementation cycles</a:t>
            </a:r>
            <a:endParaRPr lang="en-US" sz="1000" dirty="0"/>
          </a:p>
        </p:txBody>
      </p:sp>
      <p:sp>
        <p:nvSpPr>
          <p:cNvPr id="28" name="Shape 22"/>
          <p:cNvSpPr/>
          <p:nvPr/>
        </p:nvSpPr>
        <p:spPr>
          <a:xfrm>
            <a:off x="1417320" y="4434840"/>
            <a:ext cx="365760" cy="2743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Roadmap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0" y="27432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خارطة النمو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1188720" y="1691640"/>
            <a:ext cx="6766560" cy="0"/>
          </a:xfrm>
          <a:prstGeom prst="line">
            <a:avLst/>
          </a:prstGeom>
          <a:noFill/>
          <a:ln w="254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325880" y="1508760"/>
            <a:ext cx="365760" cy="36576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91440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22960" y="2103120"/>
            <a:ext cx="1417320" cy="256032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68680" y="2194560"/>
            <a:ext cx="1325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14400" y="2606040"/>
            <a:ext cx="1234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Official launch</a:t>
            </a:r>
            <a:endParaRPr lang="en-US" sz="1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Saudi partnership</a:t>
            </a:r>
            <a:endParaRPr lang="en-US" sz="1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First enterprise clients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429000" y="1508760"/>
            <a:ext cx="365760" cy="36576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017520" y="91440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2926080" y="2103120"/>
            <a:ext cx="1417320" cy="256032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971800" y="2194560"/>
            <a:ext cx="1325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017520" y="2606040"/>
            <a:ext cx="1234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GCC expansion</a:t>
            </a:r>
            <a:endParaRPr lang="en-US" sz="1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Product maturity</a:t>
            </a:r>
            <a:endParaRPr lang="en-US" sz="1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50+ active clients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532120" y="1508760"/>
            <a:ext cx="365760" cy="36576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120640" y="91440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2028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5029200" y="2103120"/>
            <a:ext cx="1417320" cy="256032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074920" y="2194560"/>
            <a:ext cx="1325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120640" y="2606040"/>
            <a:ext cx="1234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Pan-MENA presence</a:t>
            </a:r>
            <a:endParaRPr lang="en-US" sz="1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AI-powered features</a:t>
            </a:r>
            <a:endParaRPr lang="en-US" sz="1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Strategic partnerships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7635240" y="1508760"/>
            <a:ext cx="365760" cy="36576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223760" y="91440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2029+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7132320" y="2103120"/>
            <a:ext cx="1417320" cy="256032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7178040" y="2194560"/>
            <a:ext cx="1325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223760" y="2606040"/>
            <a:ext cx="1234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Market leadership</a:t>
            </a:r>
            <a:endParaRPr lang="en-US" sz="1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IPO readiness</a:t>
            </a:r>
            <a:endParaRPr lang="en-US" sz="1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Global expansion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C23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5486400" cy="5486400"/>
          </a:xfrm>
          <a:prstGeom prst="ellipse">
            <a:avLst/>
          </a:prstGeom>
          <a:solidFill>
            <a:srgbClr val="0D7377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486400" y="1828800"/>
            <a:ext cx="5486400" cy="5486400"/>
          </a:xfrm>
          <a:prstGeom prst="ellipse">
            <a:avLst/>
          </a:prstGeom>
          <a:solidFill>
            <a:srgbClr val="3DA660">
              <a:alpha val="10000"/>
            </a:srgbClr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/home/claude/logo-transparent.png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2291424" y="548640"/>
            <a:ext cx="4561151" cy="99669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18288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Build the Future Together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914400" y="22860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EC4B6"/>
                </a:solidFill>
                <a:latin typeface="Times New Roman" panose="02020603050405020304" pitchFamily="18" charset="0"/>
                <a:ea typeface="Calibri Light" pitchFamily="34" charset="-122"/>
                <a:cs typeface="Times New Roman" panose="02020603050405020304" pitchFamily="18" charset="0"/>
              </a:rPr>
              <a:t>لنبني المستقبل معاً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hape 4"/>
          <p:cNvSpPr/>
          <p:nvPr/>
        </p:nvSpPr>
        <p:spPr>
          <a:xfrm>
            <a:off x="3200400" y="2834640"/>
            <a:ext cx="2743200" cy="0"/>
          </a:xfrm>
          <a:prstGeom prst="line">
            <a:avLst/>
          </a:prstGeom>
          <a:noFill/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3120" y="3108960"/>
            <a:ext cx="274320" cy="27432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468880" y="31089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www.originlogic.online</a:t>
            </a:r>
            <a:endParaRPr lang="en-US" sz="130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3120" y="3520440"/>
            <a:ext cx="274320" cy="27432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2468880" y="352044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info@originlogic.online</a:t>
            </a:r>
            <a:endParaRPr lang="en-US" sz="130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03120" y="3931920"/>
            <a:ext cx="274320" cy="27432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2468880" y="39319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Egypt  |  Saudi Arabia  |  GCC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914400" y="46634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© 2026 Origin Logic. All Rights Reserved.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32004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We Are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114800" y="32004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6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من نحن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640080" y="1051560"/>
            <a:ext cx="7863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00" b="1" dirty="0">
                <a:solidFill>
                  <a:srgbClr val="0D7377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Origin Logic</a:t>
            </a:r>
            <a:r>
              <a:rPr lang="en-US" sz="13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is a technology company headquartered in Egypt with strategic expansion into Saudi Arabia and the GCC region. With over 4 years of experience building enterprise-grade software, we officially launched in 2026 with a clear mission: to deliver powerful, scalable SaaS products that drive real business outcomes.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214884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lnSpc>
                <a:spcPct val="140000"/>
              </a:lnSpc>
              <a:buNone/>
            </a:pPr>
            <a:r>
              <a:rPr lang="en-US" sz="1200" b="1" dirty="0">
                <a:solidFill>
                  <a:srgbClr val="0C2B45"/>
                </a:solidFill>
                <a:latin typeface="Times New Roman" panose="02020603050405020304" pitchFamily="18" charset="0"/>
                <a:ea typeface="Calibri Light" pitchFamily="34" charset="-122"/>
                <a:cs typeface="Times New Roman" panose="02020603050405020304" pitchFamily="18" charset="0"/>
              </a:rPr>
              <a:t>أوريجن لوجيك شركة تقنية مقرها مصر مع توسع استراتيجي في المملكة العربية السعودية ومنطقة الخليج. بخبرة تزيد </a:t>
            </a:r>
            <a:r>
              <a:rPr lang="en-US" sz="1200" b="1" dirty="0" err="1">
                <a:solidFill>
                  <a:srgbClr val="0C2B45"/>
                </a:solidFill>
                <a:latin typeface="Times New Roman" panose="02020603050405020304" pitchFamily="18" charset="0"/>
                <a:ea typeface="Calibri Light" pitchFamily="34" charset="-122"/>
                <a:cs typeface="Times New Roman" panose="02020603050405020304" pitchFamily="18" charset="0"/>
              </a:rPr>
              <a:t>عن</a:t>
            </a:r>
            <a:r>
              <a:rPr lang="en-US" sz="1200" b="1" dirty="0">
                <a:solidFill>
                  <a:srgbClr val="0C2B45"/>
                </a:solidFill>
                <a:latin typeface="Times New Roman" panose="02020603050405020304" pitchFamily="18" charset="0"/>
                <a:ea typeface="Calibri Light" pitchFamily="34" charset="-122"/>
                <a:cs typeface="Times New Roman" panose="02020603050405020304" pitchFamily="18" charset="0"/>
              </a:rPr>
              <a:t> ٤ </a:t>
            </a:r>
            <a:r>
              <a:rPr lang="en-US" sz="1200" b="1" dirty="0" err="1">
                <a:solidFill>
                  <a:srgbClr val="0C2B45"/>
                </a:solidFill>
                <a:latin typeface="Times New Roman" panose="02020603050405020304" pitchFamily="18" charset="0"/>
                <a:ea typeface="Calibri Light" pitchFamily="34" charset="-122"/>
                <a:cs typeface="Times New Roman" panose="02020603050405020304" pitchFamily="18" charset="0"/>
              </a:rPr>
              <a:t>سنوات</a:t>
            </a:r>
            <a:r>
              <a:rPr lang="en-US" sz="1200" b="1" dirty="0">
                <a:solidFill>
                  <a:srgbClr val="0C2B45"/>
                </a:solidFill>
                <a:latin typeface="Times New Roman" panose="02020603050405020304" pitchFamily="18" charset="0"/>
                <a:ea typeface="Calibri Light" pitchFamily="34" charset="-122"/>
                <a:cs typeface="Times New Roman" panose="02020603050405020304" pitchFamily="18" charset="0"/>
              </a:rPr>
              <a:t> في بناء حلول مؤسسية متقدمة، أُطلقنا رسمياً في ٢٠٢٦ بمهمة واضحة: تقديم منتجات SaaS قوية وقابلة للتوسع تحقق نتائج أعمال حقيقية.</a:t>
            </a:r>
            <a:endParaRPr lang="en-US" sz="1200" b="1" dirty="0">
              <a:solidFill>
                <a:srgbClr val="0C2B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640080" y="3154680"/>
            <a:ext cx="1874520" cy="169164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8448" y="3291840"/>
            <a:ext cx="502920" cy="5029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31520" y="3840480"/>
            <a:ext cx="1691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Egypt HQ</a:t>
            </a:r>
            <a:endParaRPr lang="en-US" sz="11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GCC Expansion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731520" y="438912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مصر + الخليج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2743200" y="3154680"/>
            <a:ext cx="1874520" cy="169164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1568" y="3291840"/>
            <a:ext cx="502920" cy="5029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834640" y="3840480"/>
            <a:ext cx="1691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4+ Years</a:t>
            </a:r>
            <a:endParaRPr lang="en-US" sz="11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Experience</a:t>
            </a:r>
            <a:endParaRPr lang="en-US" sz="1100" dirty="0"/>
          </a:p>
        </p:txBody>
      </p:sp>
      <p:sp>
        <p:nvSpPr>
          <p:cNvPr id="14" name="Text 10"/>
          <p:cNvSpPr/>
          <p:nvPr/>
        </p:nvSpPr>
        <p:spPr>
          <a:xfrm>
            <a:off x="2834640" y="438912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٤+ سنوات خبرة</a:t>
            </a:r>
            <a:endParaRPr lang="en-US" sz="900" dirty="0"/>
          </a:p>
        </p:txBody>
      </p:sp>
      <p:sp>
        <p:nvSpPr>
          <p:cNvPr id="15" name="Shape 11"/>
          <p:cNvSpPr/>
          <p:nvPr/>
        </p:nvSpPr>
        <p:spPr>
          <a:xfrm>
            <a:off x="4846320" y="3154680"/>
            <a:ext cx="1874520" cy="169164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4688" y="3291840"/>
            <a:ext cx="502920" cy="5029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4937760" y="3840480"/>
            <a:ext cx="1691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SaaS-First</a:t>
            </a:r>
            <a:endParaRPr lang="en-US" sz="11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Flexibility</a:t>
            </a:r>
            <a:endParaRPr lang="en-US" sz="1100" dirty="0"/>
          </a:p>
        </p:txBody>
      </p:sp>
      <p:sp>
        <p:nvSpPr>
          <p:cNvPr id="18" name="Text 13"/>
          <p:cNvSpPr/>
          <p:nvPr/>
        </p:nvSpPr>
        <p:spPr>
          <a:xfrm>
            <a:off x="4937760" y="438912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SaaS + حلول مخصصة</a:t>
            </a:r>
            <a:endParaRPr lang="en-US" sz="900" dirty="0"/>
          </a:p>
        </p:txBody>
      </p:sp>
      <p:sp>
        <p:nvSpPr>
          <p:cNvPr id="19" name="Shape 14"/>
          <p:cNvSpPr/>
          <p:nvPr/>
        </p:nvSpPr>
        <p:spPr>
          <a:xfrm>
            <a:off x="6949440" y="3154680"/>
            <a:ext cx="1874520" cy="169164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07808" y="3291840"/>
            <a:ext cx="502920" cy="50292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7040880" y="3840480"/>
            <a:ext cx="1691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Multi-Industry</a:t>
            </a:r>
            <a:endParaRPr lang="en-US" sz="11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Solutions</a:t>
            </a:r>
            <a:endParaRPr lang="en-US" sz="1100" dirty="0"/>
          </a:p>
        </p:txBody>
      </p:sp>
      <p:sp>
        <p:nvSpPr>
          <p:cNvPr id="22" name="Text 16"/>
          <p:cNvSpPr/>
          <p:nvPr/>
        </p:nvSpPr>
        <p:spPr>
          <a:xfrm>
            <a:off x="7040880" y="438912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حلول متعددة القطاعات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32004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 &amp; Mission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114800" y="32004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6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الرؤية والرسالة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640080" y="1097280"/>
            <a:ext cx="786384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1097280"/>
            <a:ext cx="73152" cy="1554480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1280160"/>
            <a:ext cx="411480" cy="4114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554480" y="12344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Vision | رؤيتنا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1005840" y="169164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To be the leading technology partner for businesses across the Middle East &amp; Africa, enabling enterprises to achieve operational excellence through innovative, accessible, and intelligent software solutions.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1005840" y="219456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C2B45"/>
                </a:solidFill>
                <a:latin typeface="Times New Roman" panose="02020603050405020304" pitchFamily="18" charset="0"/>
                <a:ea typeface="Calibri Light" pitchFamily="34" charset="-122"/>
                <a:cs typeface="Times New Roman" panose="02020603050405020304" pitchFamily="18" charset="0"/>
              </a:rPr>
              <a:t>أن نكون الشريك التقني الرائد للأعمال في الشرق الأوسط وأفريقيا، نُمكّن المؤسسات من تحقيق التميز التشغيلي عبر حلول برمجية مبتكرة وذكية.</a:t>
            </a:r>
            <a:endParaRPr lang="en-US" sz="1100" b="1" dirty="0">
              <a:solidFill>
                <a:srgbClr val="0C2B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640080" y="2926080"/>
            <a:ext cx="786384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640080" y="2926080"/>
            <a:ext cx="73152" cy="1737360"/>
          </a:xfrm>
          <a:prstGeom prst="rect">
            <a:avLst/>
          </a:prstGeom>
          <a:solidFill>
            <a:srgbClr val="3DA66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5840" y="3108960"/>
            <a:ext cx="411480" cy="41148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554480" y="30632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Mission | رسالتنا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1005840" y="3520440"/>
            <a:ext cx="7132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We build enterprise-grade SaaS products — from ERP systems to marketplace platforms and learning management — designed for the unique needs of the GCC and MENA market. Our mission is to make powerful technology affordable, modular, and accessible to businesses of all sizes.</a:t>
            </a:r>
            <a:endParaRPr lang="en-US" sz="1200" dirty="0"/>
          </a:p>
        </p:txBody>
      </p:sp>
      <p:sp>
        <p:nvSpPr>
          <p:cNvPr id="16" name="Text 12"/>
          <p:cNvSpPr/>
          <p:nvPr/>
        </p:nvSpPr>
        <p:spPr>
          <a:xfrm>
            <a:off x="1005840" y="416052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C2B45"/>
                </a:solidFill>
                <a:latin typeface="Times New Roman" panose="02020603050405020304" pitchFamily="18" charset="0"/>
                <a:ea typeface="Calibri Light" pitchFamily="34" charset="-122"/>
                <a:cs typeface="Times New Roman" panose="02020603050405020304" pitchFamily="18" charset="0"/>
              </a:rPr>
              <a:t>نبني منتجات SaaS مؤسسية — من أنظمة ERP إلى منصات السوق والتعلم — مصممة لتلبية احتياجات سوق الخليج والشرق الأوسط. رسالتنا جعل التقنية القوية ميسورة ومرنة ومتاحة للجميع.</a:t>
            </a:r>
            <a:endParaRPr lang="en-US" sz="1100" b="1" dirty="0">
              <a:solidFill>
                <a:srgbClr val="0C2B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C23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5486400" cy="5486400"/>
          </a:xfrm>
          <a:prstGeom prst="ellipse">
            <a:avLst/>
          </a:prstGeom>
          <a:solidFill>
            <a:srgbClr val="0D7377">
              <a:alpha val="10000"/>
            </a:srgbClr>
          </a:solidFill>
          <a:ln/>
        </p:spPr>
        <p:txBody>
          <a:bodyPr/>
          <a:lstStyle/>
          <a:p>
            <a:endParaRPr lang="en-US">
              <a:solidFill>
                <a:srgbClr val="0C2B45"/>
              </a:solidFill>
            </a:endParaRPr>
          </a:p>
        </p:txBody>
      </p:sp>
      <p:sp>
        <p:nvSpPr>
          <p:cNvPr id="3" name="Shape 1"/>
          <p:cNvSpPr/>
          <p:nvPr/>
        </p:nvSpPr>
        <p:spPr>
          <a:xfrm>
            <a:off x="5943600" y="1828800"/>
            <a:ext cx="5486400" cy="5486400"/>
          </a:xfrm>
          <a:prstGeom prst="ellipse">
            <a:avLst/>
          </a:prstGeom>
          <a:solidFill>
            <a:srgbClr val="3DA660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36576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Product Ecosystem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640080" y="9144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منظومة منتجاتنا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1554480"/>
            <a:ext cx="2560320" cy="3017520"/>
          </a:xfrm>
          <a:prstGeom prst="rect">
            <a:avLst/>
          </a:prstGeom>
          <a:solidFill>
            <a:srgbClr val="FFFFFF">
              <a:alpha val="92000"/>
            </a:srgbClr>
          </a:solidFill>
          <a:ln w="1524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508760" y="1783080"/>
            <a:ext cx="822960" cy="82296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3352" y="1947672"/>
            <a:ext cx="502920" cy="5029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77240" y="274320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C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Nizam ERP</a:t>
            </a:r>
            <a:endParaRPr lang="en-US" sz="1600" dirty="0">
              <a:solidFill>
                <a:srgbClr val="0C2B45"/>
              </a:solidFill>
            </a:endParaRPr>
          </a:p>
        </p:txBody>
      </p:sp>
      <p:sp>
        <p:nvSpPr>
          <p:cNvPr id="10" name="Text 7"/>
          <p:cNvSpPr/>
          <p:nvPr/>
        </p:nvSpPr>
        <p:spPr>
          <a:xfrm>
            <a:off x="777240" y="333756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EC4B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نظام ERP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822960" y="3703320"/>
            <a:ext cx="2194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Full-suite enterprise resource planning with modular flexibility</a:t>
            </a:r>
            <a:endParaRPr lang="en-US" sz="1000" b="1" dirty="0"/>
          </a:p>
        </p:txBody>
      </p:sp>
      <p:sp>
        <p:nvSpPr>
          <p:cNvPr id="12" name="Shape 9"/>
          <p:cNvSpPr/>
          <p:nvPr/>
        </p:nvSpPr>
        <p:spPr>
          <a:xfrm>
            <a:off x="3474720" y="1554480"/>
            <a:ext cx="2560320" cy="3017520"/>
          </a:xfrm>
          <a:prstGeom prst="rect">
            <a:avLst/>
          </a:prstGeom>
          <a:solidFill>
            <a:srgbClr val="FFFFFF">
              <a:alpha val="92000"/>
            </a:srgbClr>
          </a:solidFill>
          <a:ln w="15240">
            <a:solidFill>
              <a:srgbClr val="3DA6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343400" y="1783080"/>
            <a:ext cx="822960" cy="822960"/>
          </a:xfrm>
          <a:prstGeom prst="ellipse">
            <a:avLst/>
          </a:prstGeom>
          <a:solidFill>
            <a:srgbClr val="3DA66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7992" y="1947672"/>
            <a:ext cx="502920" cy="50292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611880" y="274320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600" b="1" dirty="0" err="1">
                <a:solidFill>
                  <a:srgbClr val="0C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Emdad</a:t>
            </a:r>
            <a:endParaRPr lang="en-US" sz="1600" b="1" dirty="0">
              <a:solidFill>
                <a:srgbClr val="0C2B4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1600" b="1" dirty="0" err="1">
                <a:solidFill>
                  <a:srgbClr val="0C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Rocketmart</a:t>
            </a:r>
            <a:endParaRPr lang="en-US" sz="1600" dirty="0">
              <a:solidFill>
                <a:srgbClr val="0C2B45"/>
              </a:solidFill>
            </a:endParaRPr>
          </a:p>
        </p:txBody>
      </p:sp>
      <p:sp>
        <p:nvSpPr>
          <p:cNvPr id="16" name="Text 12"/>
          <p:cNvSpPr/>
          <p:nvPr/>
        </p:nvSpPr>
        <p:spPr>
          <a:xfrm>
            <a:off x="3611880" y="333756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EC4B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إمداد - روكت مارت</a:t>
            </a:r>
            <a:endParaRPr lang="en-US" sz="1200" dirty="0"/>
          </a:p>
        </p:txBody>
      </p:sp>
      <p:sp>
        <p:nvSpPr>
          <p:cNvPr id="17" name="Text 13"/>
          <p:cNvSpPr/>
          <p:nvPr/>
        </p:nvSpPr>
        <p:spPr>
          <a:xfrm>
            <a:off x="3657600" y="3703320"/>
            <a:ext cx="2194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Q-Commerce marketplace &amp; delivery platform for B2B and B2C</a:t>
            </a:r>
            <a:endParaRPr lang="en-US" sz="1000" b="1" dirty="0"/>
          </a:p>
        </p:txBody>
      </p:sp>
      <p:sp>
        <p:nvSpPr>
          <p:cNvPr id="18" name="Shape 14"/>
          <p:cNvSpPr/>
          <p:nvPr/>
        </p:nvSpPr>
        <p:spPr>
          <a:xfrm>
            <a:off x="6309360" y="1554480"/>
            <a:ext cx="2560320" cy="3017520"/>
          </a:xfrm>
          <a:prstGeom prst="rect">
            <a:avLst/>
          </a:prstGeom>
          <a:solidFill>
            <a:srgbClr val="FFFFFF">
              <a:alpha val="92000"/>
            </a:srgbClr>
          </a:solidFill>
          <a:ln w="15240">
            <a:solidFill>
              <a:srgbClr val="1A9C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7178040" y="1783080"/>
            <a:ext cx="822960" cy="822960"/>
          </a:xfrm>
          <a:prstGeom prst="ellipse">
            <a:avLst/>
          </a:prstGeom>
          <a:solidFill>
            <a:srgbClr val="1A9CA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2632" y="1947672"/>
            <a:ext cx="502920" cy="50292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446520" y="274320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C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Baseera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C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IPA Academy</a:t>
            </a:r>
            <a:endParaRPr lang="en-US" sz="1600" dirty="0">
              <a:solidFill>
                <a:srgbClr val="0C2B45"/>
              </a:solidFill>
            </a:endParaRPr>
          </a:p>
        </p:txBody>
      </p:sp>
      <p:sp>
        <p:nvSpPr>
          <p:cNvPr id="22" name="Text 17"/>
          <p:cNvSpPr/>
          <p:nvPr/>
        </p:nvSpPr>
        <p:spPr>
          <a:xfrm>
            <a:off x="6446520" y="333756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ar-EG" sz="1200" dirty="0">
                <a:solidFill>
                  <a:srgbClr val="2EC4B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بصيرة</a:t>
            </a:r>
            <a:endParaRPr lang="en-US" sz="1200" dirty="0"/>
          </a:p>
        </p:txBody>
      </p:sp>
      <p:sp>
        <p:nvSpPr>
          <p:cNvPr id="23" name="Text 18"/>
          <p:cNvSpPr/>
          <p:nvPr/>
        </p:nvSpPr>
        <p:spPr>
          <a:xfrm>
            <a:off x="6492240" y="3703320"/>
            <a:ext cx="2194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Comprehensive learning management system for all types of education</a:t>
            </a:r>
            <a:endParaRPr lang="en-US" sz="1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54864" cy="5084064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74320"/>
            <a:ext cx="45720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34440" y="274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Nizam ERP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486400" y="27432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2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نظام ERP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640080" y="8229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Enterprise Resource Planning — Built for the Region</a:t>
            </a:r>
            <a:endParaRPr lang="en-US" sz="1300" b="1" dirty="0"/>
          </a:p>
        </p:txBody>
      </p:sp>
      <p:sp>
        <p:nvSpPr>
          <p:cNvPr id="8" name="Text 5"/>
          <p:cNvSpPr/>
          <p:nvPr/>
        </p:nvSpPr>
        <p:spPr>
          <a:xfrm>
            <a:off x="640080" y="1280160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00" b="1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Nizam ERP is a comprehensive, cloud-ready enterprise resource planning system designed to unify your business operations under one intelligent platform. Whether you're a retail chain, a construction company, or an F&amp;B brand — Nizam adapts to your industry with modular precision.</a:t>
            </a:r>
            <a:endParaRPr lang="en-US" sz="1200" b="1" dirty="0"/>
          </a:p>
        </p:txBody>
      </p:sp>
      <p:sp>
        <p:nvSpPr>
          <p:cNvPr id="9" name="Shape 6"/>
          <p:cNvSpPr/>
          <p:nvPr/>
        </p:nvSpPr>
        <p:spPr>
          <a:xfrm>
            <a:off x="640080" y="2194560"/>
            <a:ext cx="1828800" cy="109728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5880" y="2286000"/>
            <a:ext cx="411480" cy="4114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31520" y="274320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&amp;</a:t>
            </a:r>
            <a:endParaRPr lang="en-US" sz="10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</a:t>
            </a:r>
            <a:endParaRPr lang="en-US" sz="1000" dirty="0"/>
          </a:p>
        </p:txBody>
      </p:sp>
      <p:sp>
        <p:nvSpPr>
          <p:cNvPr id="12" name="Shape 8"/>
          <p:cNvSpPr/>
          <p:nvPr/>
        </p:nvSpPr>
        <p:spPr>
          <a:xfrm>
            <a:off x="2697480" y="2194560"/>
            <a:ext cx="1828800" cy="109728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3280" y="2286000"/>
            <a:ext cx="411480" cy="4114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2788920" y="274320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&amp; </a:t>
            </a:r>
            <a:endParaRPr lang="en-US" sz="10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Payroll</a:t>
            </a:r>
            <a:endParaRPr lang="en-US" sz="1000" dirty="0"/>
          </a:p>
        </p:txBody>
      </p:sp>
      <p:sp>
        <p:nvSpPr>
          <p:cNvPr id="15" name="Shape 10"/>
          <p:cNvSpPr/>
          <p:nvPr/>
        </p:nvSpPr>
        <p:spPr>
          <a:xfrm>
            <a:off x="4754880" y="2194560"/>
            <a:ext cx="1828800" cy="109728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40680" y="2286000"/>
            <a:ext cx="411480" cy="4114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4846320" y="274320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 &amp;</a:t>
            </a:r>
            <a:endParaRPr lang="en-US" sz="10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Warehousing</a:t>
            </a:r>
            <a:endParaRPr lang="en-US" sz="1000" dirty="0"/>
          </a:p>
        </p:txBody>
      </p:sp>
      <p:sp>
        <p:nvSpPr>
          <p:cNvPr id="18" name="Shape 12"/>
          <p:cNvSpPr/>
          <p:nvPr/>
        </p:nvSpPr>
        <p:spPr>
          <a:xfrm>
            <a:off x="6812280" y="2194560"/>
            <a:ext cx="1828800" cy="109728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98080" y="2286000"/>
            <a:ext cx="411480" cy="41148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6903720" y="274320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 &amp;</a:t>
            </a:r>
            <a:endParaRPr lang="en-US" sz="10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</a:t>
            </a:r>
            <a:endParaRPr lang="en-US" sz="1000" dirty="0"/>
          </a:p>
        </p:txBody>
      </p:sp>
      <p:sp>
        <p:nvSpPr>
          <p:cNvPr id="21" name="Shape 14"/>
          <p:cNvSpPr/>
          <p:nvPr/>
        </p:nvSpPr>
        <p:spPr>
          <a:xfrm>
            <a:off x="640080" y="3520440"/>
            <a:ext cx="1828800" cy="109728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25880" y="3611880"/>
            <a:ext cx="411480" cy="411480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731520" y="40690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 &amp; </a:t>
            </a:r>
            <a:endParaRPr lang="en-US" sz="10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</a:t>
            </a:r>
            <a:endParaRPr lang="en-US" sz="1000" dirty="0"/>
          </a:p>
        </p:txBody>
      </p:sp>
      <p:sp>
        <p:nvSpPr>
          <p:cNvPr id="24" name="Shape 16"/>
          <p:cNvSpPr/>
          <p:nvPr/>
        </p:nvSpPr>
        <p:spPr>
          <a:xfrm>
            <a:off x="2697480" y="3520440"/>
            <a:ext cx="1828800" cy="109728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5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83280" y="3611880"/>
            <a:ext cx="411480" cy="411480"/>
          </a:xfrm>
          <a:prstGeom prst="rect">
            <a:avLst/>
          </a:prstGeom>
        </p:spPr>
      </p:pic>
      <p:sp>
        <p:nvSpPr>
          <p:cNvPr id="26" name="Text 17"/>
          <p:cNvSpPr/>
          <p:nvPr/>
        </p:nvSpPr>
        <p:spPr>
          <a:xfrm>
            <a:off x="2788920" y="40690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Procurement &amp;</a:t>
            </a:r>
            <a:endParaRPr lang="en-US" sz="10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 Chain</a:t>
            </a:r>
            <a:endParaRPr lang="en-US" sz="1000" dirty="0"/>
          </a:p>
        </p:txBody>
      </p:sp>
      <p:sp>
        <p:nvSpPr>
          <p:cNvPr id="27" name="Shape 18"/>
          <p:cNvSpPr/>
          <p:nvPr/>
        </p:nvSpPr>
        <p:spPr>
          <a:xfrm>
            <a:off x="4754880" y="3520440"/>
            <a:ext cx="1828800" cy="109728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8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40680" y="3611880"/>
            <a:ext cx="411480" cy="411480"/>
          </a:xfrm>
          <a:prstGeom prst="rect">
            <a:avLst/>
          </a:prstGeom>
        </p:spPr>
      </p:pic>
      <p:sp>
        <p:nvSpPr>
          <p:cNvPr id="29" name="Text 19"/>
          <p:cNvSpPr/>
          <p:nvPr/>
        </p:nvSpPr>
        <p:spPr>
          <a:xfrm>
            <a:off x="4846320" y="40690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</a:t>
            </a:r>
            <a:endParaRPr lang="en-US" sz="10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</a:t>
            </a:r>
            <a:endParaRPr lang="en-US" sz="1000" dirty="0"/>
          </a:p>
        </p:txBody>
      </p:sp>
      <p:sp>
        <p:nvSpPr>
          <p:cNvPr id="30" name="Shape 20"/>
          <p:cNvSpPr/>
          <p:nvPr/>
        </p:nvSpPr>
        <p:spPr>
          <a:xfrm>
            <a:off x="6812280" y="3520440"/>
            <a:ext cx="1828800" cy="109728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98080" y="3611880"/>
            <a:ext cx="411480" cy="411480"/>
          </a:xfrm>
          <a:prstGeom prst="rect">
            <a:avLst/>
          </a:prstGeom>
        </p:spPr>
      </p:pic>
      <p:sp>
        <p:nvSpPr>
          <p:cNvPr id="32" name="Text 21"/>
          <p:cNvSpPr/>
          <p:nvPr/>
        </p:nvSpPr>
        <p:spPr>
          <a:xfrm>
            <a:off x="6903720" y="40690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 &amp;</a:t>
            </a:r>
            <a:endParaRPr lang="en-US" sz="10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Analytics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Nizam ERP Editions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0" y="27432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2200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إصدارات نظام ERP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640080" y="7772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Flexible plans to match every business size and industry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640080" y="1234440"/>
            <a:ext cx="2606040" cy="35661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40080" y="1234440"/>
            <a:ext cx="2606040" cy="502920"/>
          </a:xfrm>
          <a:prstGeom prst="rect">
            <a:avLst/>
          </a:prstGeom>
          <a:solidFill>
            <a:srgbClr val="1A9CA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1234440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828800" y="1234440"/>
            <a:ext cx="1417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الأساسي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22960" y="1874520"/>
            <a:ext cx="22402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Finance &amp; Accounting</a:t>
            </a:r>
            <a:endParaRPr lang="en-US" sz="10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Inventory Management</a:t>
            </a:r>
            <a:endParaRPr lang="en-US" sz="10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Basic Reporting</a:t>
            </a:r>
            <a:endParaRPr lang="en-US" sz="10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User Management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731520" y="4160520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5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Budget-friendly for SMEs</a:t>
            </a:r>
            <a:endParaRPr lang="en-US" sz="95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95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ميسور التكلفة للشركات الصغيرة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474720" y="1234440"/>
            <a:ext cx="2606040" cy="35661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474720" y="1234440"/>
            <a:ext cx="2606040" cy="502920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474720" y="1234440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663440" y="1234440"/>
            <a:ext cx="1417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القطاعي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657600" y="1874520"/>
            <a:ext cx="22402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All Core modules</a:t>
            </a:r>
            <a:endParaRPr lang="en-US" sz="10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Construction Management</a:t>
            </a:r>
            <a:endParaRPr lang="en-US" sz="10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Retail &amp; POS</a:t>
            </a:r>
            <a:endParaRPr lang="en-US" sz="10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F&amp;B Operations</a:t>
            </a:r>
            <a:endParaRPr lang="en-US" sz="10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Industry Workflows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3566160" y="4160520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5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Tailored for your vertical</a:t>
            </a:r>
            <a:endParaRPr lang="en-US" sz="95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95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مخصص لمجال عملك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309360" y="1234440"/>
            <a:ext cx="2606040" cy="35661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309360" y="1234440"/>
            <a:ext cx="2606040" cy="502920"/>
          </a:xfrm>
          <a:prstGeom prst="rect">
            <a:avLst/>
          </a:prstGeom>
          <a:solidFill>
            <a:srgbClr val="0C23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309360" y="1234440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7498080" y="1234440"/>
            <a:ext cx="1417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المتكامل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492240" y="1874520"/>
            <a:ext cx="22402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All Industry modules</a:t>
            </a:r>
            <a:endParaRPr lang="en-US" sz="10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Advanced CRM</a:t>
            </a:r>
            <a:endParaRPr lang="en-US" sz="10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HR &amp; Payroll</a:t>
            </a:r>
            <a:endParaRPr lang="en-US" sz="10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Supply Chain</a:t>
            </a:r>
            <a:endParaRPr lang="en-US" sz="10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BI &amp; Analytics</a:t>
            </a:r>
            <a:endParaRPr lang="en-US" sz="10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API Integrations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6400800" y="4160520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5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Full enterprise power</a:t>
            </a:r>
            <a:endParaRPr lang="en-US" sz="95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950" dirty="0">
                <a:solidFill>
                  <a:srgbClr val="94A3B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قوة مؤسسية كاملة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3DA6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54864" cy="5084064"/>
          </a:xfrm>
          <a:prstGeom prst="rect">
            <a:avLst/>
          </a:prstGeom>
          <a:solidFill>
            <a:srgbClr val="3DA66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74320"/>
            <a:ext cx="45720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34440" y="2743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 err="1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Emdad</a:t>
            </a:r>
            <a:r>
              <a:rPr lang="en-US" sz="2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</a:t>
            </a:r>
            <a:r>
              <a:rPr lang="en-US" sz="2800" b="1" dirty="0" err="1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Rocketmart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0" y="274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00" dirty="0">
                <a:solidFill>
                  <a:srgbClr val="3DA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إمداد - روكت مارت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640080" y="8229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Q-Commerce Marketplace &amp; Delivery Platform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40080" y="1280160"/>
            <a:ext cx="78638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00" b="1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Emdad (marketed as Rocketmart) is a next-generation Q-Commerce platform that connects buyers and sellers through a seamless, ultra-fast marketplace experience. Supporting both B2B and B2C models, Rocketmart combines a powerful marketplace with integrated logistics and delivery management — designed for the speed demands of the modern consumer.</a:t>
            </a:r>
            <a:endParaRPr lang="en-US" sz="1200" b="1" dirty="0"/>
          </a:p>
        </p:txBody>
      </p:sp>
      <p:sp>
        <p:nvSpPr>
          <p:cNvPr id="9" name="Shape 6"/>
          <p:cNvSpPr/>
          <p:nvPr/>
        </p:nvSpPr>
        <p:spPr>
          <a:xfrm>
            <a:off x="640080" y="2331720"/>
            <a:ext cx="2560320" cy="114300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2468880"/>
            <a:ext cx="365760" cy="36576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234440" y="23774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Multi-Vendor</a:t>
            </a:r>
            <a:endParaRPr lang="en-US" sz="10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Marketplace</a:t>
            </a:r>
            <a:endParaRPr lang="en-US" sz="1050" dirty="0"/>
          </a:p>
        </p:txBody>
      </p:sp>
      <p:sp>
        <p:nvSpPr>
          <p:cNvPr id="12" name="Text 8"/>
          <p:cNvSpPr/>
          <p:nvPr/>
        </p:nvSpPr>
        <p:spPr>
          <a:xfrm>
            <a:off x="1234440" y="28803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Onboard and manage multiple sellers with individual storefronts</a:t>
            </a:r>
            <a:endParaRPr lang="en-US" sz="900" dirty="0"/>
          </a:p>
        </p:txBody>
      </p:sp>
      <p:sp>
        <p:nvSpPr>
          <p:cNvPr id="13" name="Shape 9"/>
          <p:cNvSpPr/>
          <p:nvPr/>
        </p:nvSpPr>
        <p:spPr>
          <a:xfrm>
            <a:off x="3429000" y="2331720"/>
            <a:ext cx="2560320" cy="114300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160" y="2468880"/>
            <a:ext cx="365760" cy="36576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4023360" y="23774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Q-Commerce</a:t>
            </a:r>
            <a:endParaRPr lang="en-US" sz="10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</a:t>
            </a:r>
            <a:endParaRPr lang="en-US" sz="1050" dirty="0"/>
          </a:p>
        </p:txBody>
      </p:sp>
      <p:sp>
        <p:nvSpPr>
          <p:cNvPr id="16" name="Text 11"/>
          <p:cNvSpPr/>
          <p:nvPr/>
        </p:nvSpPr>
        <p:spPr>
          <a:xfrm>
            <a:off x="4023360" y="28803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Ultra-fast delivery infrastructure for instant fulfillment</a:t>
            </a:r>
            <a:endParaRPr lang="en-US" sz="900" dirty="0"/>
          </a:p>
        </p:txBody>
      </p:sp>
      <p:sp>
        <p:nvSpPr>
          <p:cNvPr id="17" name="Shape 12"/>
          <p:cNvSpPr/>
          <p:nvPr/>
        </p:nvSpPr>
        <p:spPr>
          <a:xfrm>
            <a:off x="6217920" y="2331720"/>
            <a:ext cx="2560320" cy="114300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55080" y="2468880"/>
            <a:ext cx="365760" cy="36576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6812280" y="23774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&amp;</a:t>
            </a:r>
            <a:endParaRPr lang="en-US" sz="10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Delivery</a:t>
            </a:r>
            <a:endParaRPr lang="en-US" sz="1050" dirty="0"/>
          </a:p>
        </p:txBody>
      </p:sp>
      <p:sp>
        <p:nvSpPr>
          <p:cNvPr id="20" name="Text 14"/>
          <p:cNvSpPr/>
          <p:nvPr/>
        </p:nvSpPr>
        <p:spPr>
          <a:xfrm>
            <a:off x="6812280" y="28803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Built-in fleet management, route optimization, and tracking</a:t>
            </a:r>
            <a:endParaRPr lang="en-US" sz="900" dirty="0"/>
          </a:p>
        </p:txBody>
      </p:sp>
      <p:sp>
        <p:nvSpPr>
          <p:cNvPr id="21" name="Shape 15"/>
          <p:cNvSpPr/>
          <p:nvPr/>
        </p:nvSpPr>
        <p:spPr>
          <a:xfrm>
            <a:off x="640080" y="3657600"/>
            <a:ext cx="2560320" cy="114300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240" y="3794760"/>
            <a:ext cx="365760" cy="36576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234440" y="37033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Mobile-First</a:t>
            </a:r>
            <a:endParaRPr lang="en-US" sz="10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Experience</a:t>
            </a:r>
            <a:endParaRPr lang="en-US" sz="1050" dirty="0"/>
          </a:p>
        </p:txBody>
      </p:sp>
      <p:sp>
        <p:nvSpPr>
          <p:cNvPr id="24" name="Text 17"/>
          <p:cNvSpPr/>
          <p:nvPr/>
        </p:nvSpPr>
        <p:spPr>
          <a:xfrm>
            <a:off x="1234440" y="42062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Native apps for buyers, sellers, and delivery riders</a:t>
            </a:r>
            <a:endParaRPr lang="en-US" sz="900" dirty="0"/>
          </a:p>
        </p:txBody>
      </p:sp>
      <p:sp>
        <p:nvSpPr>
          <p:cNvPr id="25" name="Shape 18"/>
          <p:cNvSpPr/>
          <p:nvPr/>
        </p:nvSpPr>
        <p:spPr>
          <a:xfrm>
            <a:off x="3429000" y="3657600"/>
            <a:ext cx="2560320" cy="114300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66160" y="3794760"/>
            <a:ext cx="365760" cy="365760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4023360" y="37033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Analytics</a:t>
            </a:r>
            <a:endParaRPr lang="en-US" sz="10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</a:t>
            </a:r>
            <a:endParaRPr lang="en-US" sz="1050" dirty="0"/>
          </a:p>
        </p:txBody>
      </p:sp>
      <p:sp>
        <p:nvSpPr>
          <p:cNvPr id="28" name="Text 20"/>
          <p:cNvSpPr/>
          <p:nvPr/>
        </p:nvSpPr>
        <p:spPr>
          <a:xfrm>
            <a:off x="4023360" y="42062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Real-time insights on orders, revenue, and performance</a:t>
            </a:r>
            <a:endParaRPr lang="en-US" sz="900" dirty="0"/>
          </a:p>
        </p:txBody>
      </p:sp>
      <p:sp>
        <p:nvSpPr>
          <p:cNvPr id="29" name="Shape 21"/>
          <p:cNvSpPr/>
          <p:nvPr/>
        </p:nvSpPr>
        <p:spPr>
          <a:xfrm>
            <a:off x="6217920" y="3657600"/>
            <a:ext cx="2560320" cy="114300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30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55080" y="3794760"/>
            <a:ext cx="365760" cy="365760"/>
          </a:xfrm>
          <a:prstGeom prst="rect">
            <a:avLst/>
          </a:prstGeom>
        </p:spPr>
      </p:pic>
      <p:sp>
        <p:nvSpPr>
          <p:cNvPr id="31" name="Text 22"/>
          <p:cNvSpPr/>
          <p:nvPr/>
        </p:nvSpPr>
        <p:spPr>
          <a:xfrm>
            <a:off x="6812280" y="37033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+ B2C</a:t>
            </a:r>
            <a:endParaRPr lang="en-US" sz="10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Flexibility</a:t>
            </a:r>
            <a:endParaRPr lang="en-US" sz="1050" dirty="0"/>
          </a:p>
        </p:txBody>
      </p:sp>
      <p:sp>
        <p:nvSpPr>
          <p:cNvPr id="32" name="Text 23"/>
          <p:cNvSpPr/>
          <p:nvPr/>
        </p:nvSpPr>
        <p:spPr>
          <a:xfrm>
            <a:off x="6812280" y="42062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Dual marketplace model for wholesale and retail operations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C23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1828800"/>
            <a:ext cx="5486400" cy="5486400"/>
          </a:xfrm>
          <a:prstGeom prst="ellipse">
            <a:avLst/>
          </a:prstGeom>
          <a:solidFill>
            <a:srgbClr val="3DA660">
              <a:alpha val="1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36576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Rocketmart Ecosystem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82296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2EC4B6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منظومة روكت مارت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1463040"/>
            <a:ext cx="2606040" cy="320040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3DA6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527048" y="1645920"/>
            <a:ext cx="822960" cy="822960"/>
          </a:xfrm>
          <a:prstGeom prst="ellipse">
            <a:avLst/>
          </a:prstGeom>
          <a:solidFill>
            <a:srgbClr val="3DA66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40" y="1810512"/>
            <a:ext cx="502920" cy="5029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77240" y="2606040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0C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Buyers</a:t>
            </a:r>
            <a:endParaRPr lang="en-US" sz="1400" dirty="0">
              <a:solidFill>
                <a:srgbClr val="0C2B45"/>
              </a:solidFill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0C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المشترين</a:t>
            </a:r>
            <a:endParaRPr lang="en-US" sz="1400" dirty="0">
              <a:solidFill>
                <a:srgbClr val="0C2B45"/>
              </a:solidFill>
            </a:endParaRPr>
          </a:p>
        </p:txBody>
      </p:sp>
      <p:sp>
        <p:nvSpPr>
          <p:cNvPr id="9" name="Text 6"/>
          <p:cNvSpPr/>
          <p:nvPr/>
        </p:nvSpPr>
        <p:spPr>
          <a:xfrm>
            <a:off x="868680" y="3200400"/>
            <a:ext cx="21488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→  Browse &amp; order instantly</a:t>
            </a:r>
            <a:endParaRPr lang="en-US" sz="1000" dirty="0">
              <a:solidFill>
                <a:srgbClr val="0C2B45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→  Track deliveries in real-time</a:t>
            </a:r>
            <a:endParaRPr lang="en-US" sz="1000" dirty="0">
              <a:solidFill>
                <a:srgbClr val="0C2B45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→  Multiple payment options</a:t>
            </a:r>
            <a:endParaRPr lang="en-US" sz="1000" dirty="0">
              <a:solidFill>
                <a:srgbClr val="0C2B45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→  Rate &amp; review sellers</a:t>
            </a:r>
            <a:endParaRPr lang="en-US" sz="1000" dirty="0">
              <a:solidFill>
                <a:srgbClr val="0C2B45"/>
              </a:solidFill>
            </a:endParaRPr>
          </a:p>
        </p:txBody>
      </p:sp>
      <p:sp>
        <p:nvSpPr>
          <p:cNvPr id="10" name="Shape 7"/>
          <p:cNvSpPr/>
          <p:nvPr/>
        </p:nvSpPr>
        <p:spPr>
          <a:xfrm>
            <a:off x="3474720" y="1463040"/>
            <a:ext cx="2606040" cy="320040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3DA6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361688" y="1645920"/>
            <a:ext cx="822960" cy="822960"/>
          </a:xfrm>
          <a:prstGeom prst="ellipse">
            <a:avLst/>
          </a:prstGeom>
          <a:solidFill>
            <a:srgbClr val="3DA66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6280" y="1810512"/>
            <a:ext cx="502920" cy="5029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611880" y="2606040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0C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Sellers</a:t>
            </a:r>
            <a:endParaRPr lang="en-US" sz="1400" dirty="0">
              <a:solidFill>
                <a:srgbClr val="0C2B45"/>
              </a:solidFill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0C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البائعين</a:t>
            </a:r>
            <a:endParaRPr lang="en-US" sz="1400" dirty="0">
              <a:solidFill>
                <a:srgbClr val="0C2B45"/>
              </a:solidFill>
            </a:endParaRPr>
          </a:p>
        </p:txBody>
      </p:sp>
      <p:sp>
        <p:nvSpPr>
          <p:cNvPr id="14" name="Text 10"/>
          <p:cNvSpPr/>
          <p:nvPr/>
        </p:nvSpPr>
        <p:spPr>
          <a:xfrm>
            <a:off x="3703320" y="3200400"/>
            <a:ext cx="21488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→  Easy storefront setup</a:t>
            </a:r>
            <a:endParaRPr lang="en-US" sz="1000" dirty="0">
              <a:solidFill>
                <a:srgbClr val="0C2B45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→  Inventory management</a:t>
            </a:r>
            <a:endParaRPr lang="en-US" sz="1000" dirty="0">
              <a:solidFill>
                <a:srgbClr val="0C2B45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→  Order management dashboard</a:t>
            </a:r>
            <a:endParaRPr lang="en-US" sz="1000" dirty="0">
              <a:solidFill>
                <a:srgbClr val="0C2B45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→  Revenue analytics</a:t>
            </a:r>
            <a:endParaRPr lang="en-US" sz="1000" dirty="0">
              <a:solidFill>
                <a:srgbClr val="0C2B45"/>
              </a:solidFill>
            </a:endParaRPr>
          </a:p>
        </p:txBody>
      </p:sp>
      <p:sp>
        <p:nvSpPr>
          <p:cNvPr id="15" name="Shape 11"/>
          <p:cNvSpPr/>
          <p:nvPr/>
        </p:nvSpPr>
        <p:spPr>
          <a:xfrm>
            <a:off x="6309360" y="1463040"/>
            <a:ext cx="2606040" cy="320040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3DA6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7196328" y="1645920"/>
            <a:ext cx="822960" cy="822960"/>
          </a:xfrm>
          <a:prstGeom prst="ellipse">
            <a:avLst/>
          </a:prstGeom>
          <a:solidFill>
            <a:srgbClr val="3DA66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0920" y="1810512"/>
            <a:ext cx="502920" cy="5029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446520" y="2606040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0C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Riders</a:t>
            </a:r>
            <a:endParaRPr lang="en-US" sz="1400" dirty="0">
              <a:solidFill>
                <a:srgbClr val="0C2B45"/>
              </a:solidFill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0C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السائقين</a:t>
            </a:r>
            <a:endParaRPr lang="en-US" sz="1400" dirty="0">
              <a:solidFill>
                <a:srgbClr val="0C2B45"/>
              </a:solidFill>
            </a:endParaRPr>
          </a:p>
        </p:txBody>
      </p:sp>
      <p:sp>
        <p:nvSpPr>
          <p:cNvPr id="19" name="Text 14"/>
          <p:cNvSpPr/>
          <p:nvPr/>
        </p:nvSpPr>
        <p:spPr>
          <a:xfrm>
            <a:off x="6537960" y="3200400"/>
            <a:ext cx="21488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→  Smart route assignments</a:t>
            </a:r>
            <a:endParaRPr lang="en-US" sz="1000" dirty="0">
              <a:solidFill>
                <a:srgbClr val="0C2B45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→  Earnings dashboard</a:t>
            </a:r>
            <a:endParaRPr lang="en-US" sz="1000" dirty="0">
              <a:solidFill>
                <a:srgbClr val="0C2B45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→  In-app navigation</a:t>
            </a:r>
            <a:endParaRPr lang="en-US" sz="1000" dirty="0">
              <a:solidFill>
                <a:srgbClr val="0C2B45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US" sz="10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→  Performance tracking</a:t>
            </a:r>
            <a:endParaRPr lang="en-US" sz="1000" dirty="0">
              <a:solidFill>
                <a:srgbClr val="0C2B45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A9CA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54864" cy="5084064"/>
          </a:xfrm>
          <a:prstGeom prst="rect">
            <a:avLst/>
          </a:prstGeom>
          <a:solidFill>
            <a:srgbClr val="1A9CA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74320"/>
            <a:ext cx="45720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34440" y="274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Baseera – IPA Academy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486400" y="27432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2200" dirty="0">
                <a:solidFill>
                  <a:srgbClr val="1A9C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أكاديمية IPA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640080" y="8229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Learning Management System — Knowledge Without Limits</a:t>
            </a:r>
            <a:endParaRPr lang="en-US" sz="1300" b="1" dirty="0"/>
          </a:p>
        </p:txBody>
      </p:sp>
      <p:sp>
        <p:nvSpPr>
          <p:cNvPr id="8" name="Text 5"/>
          <p:cNvSpPr/>
          <p:nvPr/>
        </p:nvSpPr>
        <p:spPr>
          <a:xfrm>
            <a:off x="640080" y="1280160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200" b="1" dirty="0">
                <a:solidFill>
                  <a:srgbClr val="475569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IPA Academy is a versatile, full-featured Learning Management System designed to serve corporate training, academic institutions, and professional certification programs. With a modern interface and powerful content delivery tools, IPA Academy makes knowledge accessible, measurable, and engaging.</a:t>
            </a:r>
            <a:endParaRPr lang="en-US" sz="1200" b="1" dirty="0"/>
          </a:p>
        </p:txBody>
      </p:sp>
      <p:sp>
        <p:nvSpPr>
          <p:cNvPr id="9" name="Shape 6"/>
          <p:cNvSpPr/>
          <p:nvPr/>
        </p:nvSpPr>
        <p:spPr>
          <a:xfrm>
            <a:off x="640080" y="2240280"/>
            <a:ext cx="2560320" cy="114300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2377440"/>
            <a:ext cx="365760" cy="36576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234440" y="228600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Course</a:t>
            </a:r>
            <a:endParaRPr lang="en-US" sz="10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</a:t>
            </a:r>
            <a:endParaRPr lang="en-US" sz="1050" dirty="0"/>
          </a:p>
        </p:txBody>
      </p:sp>
      <p:sp>
        <p:nvSpPr>
          <p:cNvPr id="12" name="Text 8"/>
          <p:cNvSpPr/>
          <p:nvPr/>
        </p:nvSpPr>
        <p:spPr>
          <a:xfrm>
            <a:off x="1234440" y="27889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Create, organize, and deliver courses with rich multimedia content</a:t>
            </a:r>
            <a:endParaRPr lang="en-US" sz="900" dirty="0">
              <a:solidFill>
                <a:srgbClr val="0C2B45"/>
              </a:solidFill>
            </a:endParaRPr>
          </a:p>
        </p:txBody>
      </p:sp>
      <p:sp>
        <p:nvSpPr>
          <p:cNvPr id="13" name="Shape 9"/>
          <p:cNvSpPr/>
          <p:nvPr/>
        </p:nvSpPr>
        <p:spPr>
          <a:xfrm>
            <a:off x="3429000" y="2240280"/>
            <a:ext cx="2560320" cy="114300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160" y="2377440"/>
            <a:ext cx="365760" cy="36576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4023360" y="228600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Corporate</a:t>
            </a:r>
            <a:endParaRPr lang="en-US" sz="10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</a:t>
            </a:r>
            <a:endParaRPr lang="en-US" sz="1050" dirty="0"/>
          </a:p>
        </p:txBody>
      </p:sp>
      <p:sp>
        <p:nvSpPr>
          <p:cNvPr id="16" name="Text 11"/>
          <p:cNvSpPr/>
          <p:nvPr/>
        </p:nvSpPr>
        <p:spPr>
          <a:xfrm>
            <a:off x="4023360" y="27889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Employee onboarding, skill development, and compliance training</a:t>
            </a:r>
            <a:endParaRPr lang="en-US" sz="900" dirty="0">
              <a:solidFill>
                <a:srgbClr val="0C2B45"/>
              </a:solidFill>
            </a:endParaRPr>
          </a:p>
        </p:txBody>
      </p:sp>
      <p:sp>
        <p:nvSpPr>
          <p:cNvPr id="17" name="Shape 12"/>
          <p:cNvSpPr/>
          <p:nvPr/>
        </p:nvSpPr>
        <p:spPr>
          <a:xfrm>
            <a:off x="6217920" y="2240280"/>
            <a:ext cx="2560320" cy="114300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55080" y="2377440"/>
            <a:ext cx="365760" cy="36576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6812280" y="228600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Assessments &amp;</a:t>
            </a:r>
            <a:endParaRPr lang="en-US" sz="10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Certification</a:t>
            </a:r>
            <a:endParaRPr lang="en-US" sz="1050" dirty="0"/>
          </a:p>
        </p:txBody>
      </p:sp>
      <p:sp>
        <p:nvSpPr>
          <p:cNvPr id="20" name="Text 14"/>
          <p:cNvSpPr/>
          <p:nvPr/>
        </p:nvSpPr>
        <p:spPr>
          <a:xfrm>
            <a:off x="6812280" y="27889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Quizzes, exams, grading, and digital certificate generation</a:t>
            </a:r>
            <a:endParaRPr lang="en-US" sz="900" dirty="0">
              <a:solidFill>
                <a:srgbClr val="0C2B45"/>
              </a:solidFill>
            </a:endParaRPr>
          </a:p>
        </p:txBody>
      </p:sp>
      <p:sp>
        <p:nvSpPr>
          <p:cNvPr id="21" name="Shape 15"/>
          <p:cNvSpPr/>
          <p:nvPr/>
        </p:nvSpPr>
        <p:spPr>
          <a:xfrm>
            <a:off x="640080" y="3566160"/>
            <a:ext cx="2560320" cy="114300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240" y="3703320"/>
            <a:ext cx="365760" cy="36576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234440" y="361188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Progress</a:t>
            </a:r>
            <a:endParaRPr lang="en-US" sz="10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Tracking</a:t>
            </a:r>
            <a:endParaRPr lang="en-US" sz="1050" dirty="0"/>
          </a:p>
        </p:txBody>
      </p:sp>
      <p:sp>
        <p:nvSpPr>
          <p:cNvPr id="24" name="Text 17"/>
          <p:cNvSpPr/>
          <p:nvPr/>
        </p:nvSpPr>
        <p:spPr>
          <a:xfrm>
            <a:off x="1234440" y="411480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Detailed analytics on learner progress and course effectiveness</a:t>
            </a:r>
            <a:endParaRPr lang="en-US" sz="900" dirty="0">
              <a:solidFill>
                <a:srgbClr val="0C2B45"/>
              </a:solidFill>
            </a:endParaRPr>
          </a:p>
        </p:txBody>
      </p:sp>
      <p:sp>
        <p:nvSpPr>
          <p:cNvPr id="25" name="Shape 18"/>
          <p:cNvSpPr/>
          <p:nvPr/>
        </p:nvSpPr>
        <p:spPr>
          <a:xfrm>
            <a:off x="3429000" y="3566160"/>
            <a:ext cx="2560320" cy="114300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66160" y="3703320"/>
            <a:ext cx="365760" cy="365760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4023360" y="361188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Multi-Platform</a:t>
            </a:r>
            <a:endParaRPr lang="en-US" sz="10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</a:t>
            </a:r>
            <a:endParaRPr lang="en-US" sz="1050" dirty="0"/>
          </a:p>
        </p:txBody>
      </p:sp>
      <p:sp>
        <p:nvSpPr>
          <p:cNvPr id="28" name="Text 20"/>
          <p:cNvSpPr/>
          <p:nvPr/>
        </p:nvSpPr>
        <p:spPr>
          <a:xfrm>
            <a:off x="4023360" y="411480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Responsive design for desktop, tablet, and mobile learning</a:t>
            </a:r>
            <a:endParaRPr lang="en-US" sz="900" dirty="0">
              <a:solidFill>
                <a:srgbClr val="0C2B45"/>
              </a:solidFill>
            </a:endParaRPr>
          </a:p>
        </p:txBody>
      </p:sp>
      <p:sp>
        <p:nvSpPr>
          <p:cNvPr id="29" name="Shape 21"/>
          <p:cNvSpPr/>
          <p:nvPr/>
        </p:nvSpPr>
        <p:spPr>
          <a:xfrm>
            <a:off x="6217920" y="3566160"/>
            <a:ext cx="2560320" cy="1143000"/>
          </a:xfrm>
          <a:prstGeom prst="rect">
            <a:avLst/>
          </a:prstGeom>
          <a:solidFill>
            <a:srgbClr val="F4F8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30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55080" y="3703320"/>
            <a:ext cx="365760" cy="365760"/>
          </a:xfrm>
          <a:prstGeom prst="rect">
            <a:avLst/>
          </a:prstGeom>
        </p:spPr>
      </p:pic>
      <p:sp>
        <p:nvSpPr>
          <p:cNvPr id="31" name="Text 22"/>
          <p:cNvSpPr/>
          <p:nvPr/>
        </p:nvSpPr>
        <p:spPr>
          <a:xfrm>
            <a:off x="6812280" y="361188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Role-Based</a:t>
            </a:r>
            <a:endParaRPr lang="en-US" sz="10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05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</a:t>
            </a:r>
            <a:endParaRPr lang="en-US" sz="1050" dirty="0"/>
          </a:p>
        </p:txBody>
      </p:sp>
      <p:sp>
        <p:nvSpPr>
          <p:cNvPr id="32" name="Text 23"/>
          <p:cNvSpPr/>
          <p:nvPr/>
        </p:nvSpPr>
        <p:spPr>
          <a:xfrm>
            <a:off x="6812280" y="411480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C2B4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Admin, instructor, and learner roles with permission controls</a:t>
            </a:r>
            <a:endParaRPr lang="en-US" sz="900" dirty="0">
              <a:solidFill>
                <a:srgbClr val="0C2B45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1401</Words>
  <Application>Microsoft Office PowerPoint</Application>
  <PresentationFormat>On-screen Show (16:9)</PresentationFormat>
  <Paragraphs>317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29LT Bukra Bold Italic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Origin Logic - Company Profile</dc:title>
  <dc:subject>PptxGenJS Presentation</dc:subject>
  <dc:creator>Origin Logic</dc:creator>
  <cp:lastModifiedBy>Ahmed Mohamed Ali Naeim</cp:lastModifiedBy>
  <cp:revision>2</cp:revision>
  <dcterms:created xsi:type="dcterms:W3CDTF">2026-05-04T09:52:36Z</dcterms:created>
  <dcterms:modified xsi:type="dcterms:W3CDTF">2026-05-04T10:41:05Z</dcterms:modified>
</cp:coreProperties>
</file>